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4630400" cy="8229600"/>
  <p:notesSz cx="146304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772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17282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54565A"/>
                </a:solidFill>
                <a:latin typeface="Arial Black"/>
                <a:cs typeface="Arial Black"/>
              </a:defRPr>
            </a:lvl1pPr>
          </a:lstStyle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/>
              <a:t>подростках</a:t>
            </a:r>
          </a:p>
          <a:p>
            <a:pPr marL="12700">
              <a:lnSpc>
                <a:spcPct val="100000"/>
              </a:lnSpc>
            </a:pPr>
            <a:r>
              <a:rPr dirty="0"/>
              <a:t>9-</a:t>
            </a:r>
            <a:r>
              <a:rPr spc="-280" dirty="0"/>
              <a:t>11</a:t>
            </a:r>
            <a:r>
              <a:rPr spc="-130" dirty="0"/>
              <a:t> </a:t>
            </a:r>
            <a:r>
              <a:rPr spc="-10" dirty="0"/>
              <a:t>класс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1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54565A"/>
                </a:solidFill>
                <a:latin typeface="Arial Black"/>
                <a:cs typeface="Arial Black"/>
              </a:defRPr>
            </a:lvl1pPr>
          </a:lstStyle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/>
              <a:t>подростках</a:t>
            </a:r>
          </a:p>
          <a:p>
            <a:pPr marL="12700">
              <a:lnSpc>
                <a:spcPct val="100000"/>
              </a:lnSpc>
            </a:pPr>
            <a:r>
              <a:rPr dirty="0"/>
              <a:t>9-</a:t>
            </a:r>
            <a:r>
              <a:rPr spc="-280" dirty="0"/>
              <a:t>11</a:t>
            </a:r>
            <a:r>
              <a:rPr spc="-130" dirty="0"/>
              <a:t> </a:t>
            </a:r>
            <a:r>
              <a:rPr spc="-10" dirty="0"/>
              <a:t>класс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54565A"/>
                </a:solidFill>
                <a:latin typeface="Arial Black"/>
                <a:cs typeface="Arial Black"/>
              </a:defRPr>
            </a:lvl1pPr>
          </a:lstStyle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/>
              <a:t>подростках</a:t>
            </a:r>
          </a:p>
          <a:p>
            <a:pPr marL="12700">
              <a:lnSpc>
                <a:spcPct val="100000"/>
              </a:lnSpc>
            </a:pPr>
            <a:r>
              <a:rPr dirty="0"/>
              <a:t>9-</a:t>
            </a:r>
            <a:r>
              <a:rPr spc="-280" dirty="0"/>
              <a:t>11</a:t>
            </a:r>
            <a:r>
              <a:rPr spc="-130" dirty="0"/>
              <a:t> </a:t>
            </a:r>
            <a:r>
              <a:rPr spc="-10" dirty="0"/>
              <a:t>класс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54565A"/>
                </a:solidFill>
                <a:latin typeface="Arial Black"/>
                <a:cs typeface="Arial Black"/>
              </a:defRPr>
            </a:lvl1pPr>
          </a:lstStyle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/>
              <a:t>подростках</a:t>
            </a:r>
          </a:p>
          <a:p>
            <a:pPr marL="12700">
              <a:lnSpc>
                <a:spcPct val="100000"/>
              </a:lnSpc>
            </a:pPr>
            <a:r>
              <a:rPr dirty="0"/>
              <a:t>9-</a:t>
            </a:r>
            <a:r>
              <a:rPr spc="-280" dirty="0"/>
              <a:t>11</a:t>
            </a:r>
            <a:r>
              <a:rPr spc="-130" dirty="0"/>
              <a:t> </a:t>
            </a:r>
            <a:r>
              <a:rPr spc="-10" dirty="0"/>
              <a:t>класс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54565A"/>
                </a:solidFill>
                <a:latin typeface="Arial Black"/>
                <a:cs typeface="Arial Black"/>
              </a:defRPr>
            </a:lvl1pPr>
          </a:lstStyle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/>
              <a:t>подростках</a:t>
            </a:r>
          </a:p>
          <a:p>
            <a:pPr marL="12700">
              <a:lnSpc>
                <a:spcPct val="100000"/>
              </a:lnSpc>
            </a:pPr>
            <a:r>
              <a:rPr dirty="0"/>
              <a:t>9-</a:t>
            </a:r>
            <a:r>
              <a:rPr spc="-280" dirty="0"/>
              <a:t>11</a:t>
            </a:r>
            <a:r>
              <a:rPr spc="-130" dirty="0"/>
              <a:t> </a:t>
            </a:r>
            <a:r>
              <a:rPr spc="-10" dirty="0"/>
              <a:t>класс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894169" y="7800395"/>
            <a:ext cx="1612673" cy="30514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1304" y="1679194"/>
            <a:ext cx="11546205" cy="1942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81304" y="1679194"/>
            <a:ext cx="11546205" cy="19424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>
                <a:solidFill>
                  <a:srgbClr val="00AFE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5253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54565A"/>
                </a:solidFill>
                <a:latin typeface="Arial Black"/>
                <a:cs typeface="Arial Black"/>
              </a:defRPr>
            </a:lvl1pPr>
          </a:lstStyle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/>
              <a:t>подростках</a:t>
            </a:r>
          </a:p>
          <a:p>
            <a:pPr marL="12700">
              <a:lnSpc>
                <a:spcPct val="100000"/>
              </a:lnSpc>
            </a:pPr>
            <a:r>
              <a:rPr dirty="0"/>
              <a:t>9-</a:t>
            </a:r>
            <a:r>
              <a:rPr spc="-280" dirty="0"/>
              <a:t>11</a:t>
            </a:r>
            <a:r>
              <a:rPr spc="-130" dirty="0"/>
              <a:t> </a:t>
            </a:r>
            <a:r>
              <a:rPr spc="-10" dirty="0"/>
              <a:t>класс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5486399" cy="82295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069328" y="1973402"/>
            <a:ext cx="597852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dirty="0">
                <a:latin typeface="Tahoma"/>
                <a:cs typeface="Tahoma"/>
              </a:rPr>
              <a:t>Все</a:t>
            </a:r>
            <a:r>
              <a:rPr sz="5400" b="1" spc="-114" dirty="0">
                <a:latin typeface="Tahoma"/>
                <a:cs typeface="Tahoma"/>
              </a:rPr>
              <a:t> </a:t>
            </a:r>
            <a:r>
              <a:rPr sz="5400" b="1" dirty="0">
                <a:latin typeface="Tahoma"/>
                <a:cs typeface="Tahoma"/>
              </a:rPr>
              <a:t>о</a:t>
            </a:r>
            <a:r>
              <a:rPr sz="5400" b="1" spc="-114" dirty="0">
                <a:latin typeface="Tahoma"/>
                <a:cs typeface="Tahoma"/>
              </a:rPr>
              <a:t> </a:t>
            </a:r>
            <a:r>
              <a:rPr sz="5400" b="1" spc="-165" dirty="0">
                <a:latin typeface="Tahoma"/>
                <a:cs typeface="Tahoma"/>
              </a:rPr>
              <a:t>подростках</a:t>
            </a:r>
            <a:endParaRPr sz="5400" dirty="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05193" y="3149227"/>
            <a:ext cx="7103745" cy="1855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445" algn="ctr">
              <a:lnSpc>
                <a:spcPct val="107200"/>
              </a:lnSpc>
              <a:spcBef>
                <a:spcPts val="105"/>
              </a:spcBef>
            </a:pPr>
            <a:r>
              <a:rPr sz="2800" spc="-229" dirty="0">
                <a:solidFill>
                  <a:srgbClr val="54565A"/>
                </a:solidFill>
                <a:latin typeface="Arial Black"/>
                <a:cs typeface="Arial Black"/>
              </a:rPr>
              <a:t>Погружение</a:t>
            </a:r>
            <a:r>
              <a:rPr sz="2800" spc="-34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180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800" spc="-33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120" dirty="0">
                <a:solidFill>
                  <a:srgbClr val="54565A"/>
                </a:solidFill>
                <a:latin typeface="Arial Black"/>
                <a:cs typeface="Arial Black"/>
              </a:rPr>
              <a:t>увлекательное </a:t>
            </a:r>
            <a:r>
              <a:rPr sz="2800" spc="-195" dirty="0">
                <a:solidFill>
                  <a:srgbClr val="54565A"/>
                </a:solidFill>
                <a:latin typeface="Arial Black"/>
                <a:cs typeface="Arial Black"/>
              </a:rPr>
              <a:t>путешествие</a:t>
            </a:r>
            <a:r>
              <a:rPr sz="2800" spc="-2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150" dirty="0">
                <a:solidFill>
                  <a:srgbClr val="54565A"/>
                </a:solidFill>
                <a:latin typeface="Arial Black"/>
                <a:cs typeface="Arial Black"/>
              </a:rPr>
              <a:t>подросткового</a:t>
            </a:r>
            <a:r>
              <a:rPr sz="28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204" dirty="0">
                <a:solidFill>
                  <a:srgbClr val="54565A"/>
                </a:solidFill>
                <a:latin typeface="Arial Black"/>
                <a:cs typeface="Arial Black"/>
              </a:rPr>
              <a:t>возраста</a:t>
            </a:r>
            <a:r>
              <a:rPr sz="2800" spc="-22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180" dirty="0">
                <a:solidFill>
                  <a:srgbClr val="54565A"/>
                </a:solidFill>
                <a:latin typeface="Arial Black"/>
                <a:cs typeface="Arial Black"/>
              </a:rPr>
              <a:t>- </a:t>
            </a:r>
            <a:r>
              <a:rPr sz="2800" spc="-110" dirty="0">
                <a:solidFill>
                  <a:srgbClr val="54565A"/>
                </a:solidFill>
                <a:latin typeface="Arial Black"/>
                <a:cs typeface="Arial Black"/>
              </a:rPr>
              <a:t>путь</a:t>
            </a:r>
            <a:r>
              <a:rPr sz="2800" spc="-34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310" dirty="0">
                <a:solidFill>
                  <a:srgbClr val="54565A"/>
                </a:solidFill>
                <a:latin typeface="Arial Black"/>
                <a:cs typeface="Arial Black"/>
              </a:rPr>
              <a:t>к</a:t>
            </a:r>
            <a:r>
              <a:rPr sz="2800" spc="-34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265" dirty="0">
                <a:solidFill>
                  <a:srgbClr val="54565A"/>
                </a:solidFill>
                <a:latin typeface="Arial Black"/>
                <a:cs typeface="Arial Black"/>
              </a:rPr>
              <a:t>самопознанию</a:t>
            </a:r>
            <a:r>
              <a:rPr sz="2800" spc="-34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280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800" spc="-34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210" dirty="0">
                <a:solidFill>
                  <a:srgbClr val="54565A"/>
                </a:solidFill>
                <a:latin typeface="Arial Black"/>
                <a:cs typeface="Arial Black"/>
              </a:rPr>
              <a:t>принятию</a:t>
            </a:r>
            <a:r>
              <a:rPr sz="2800" spc="-34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800" spc="-190" dirty="0">
                <a:solidFill>
                  <a:srgbClr val="54565A"/>
                </a:solidFill>
                <a:latin typeface="Arial Black"/>
                <a:cs typeface="Arial Black"/>
              </a:rPr>
              <a:t>своей </a:t>
            </a:r>
            <a:r>
              <a:rPr sz="2800" spc="-105" dirty="0">
                <a:solidFill>
                  <a:srgbClr val="54565A"/>
                </a:solidFill>
                <a:latin typeface="Arial Black"/>
                <a:cs typeface="Arial Black"/>
              </a:rPr>
              <a:t>неповторимости</a:t>
            </a:r>
            <a:endParaRPr sz="2800" dirty="0">
              <a:latin typeface="Arial Black"/>
              <a:cs typeface="Arial Black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790043" y="7667665"/>
            <a:ext cx="1759585" cy="487680"/>
            <a:chOff x="12790043" y="7667665"/>
            <a:chExt cx="1759585" cy="487680"/>
          </a:xfrm>
        </p:grpSpPr>
        <p:sp>
          <p:nvSpPr>
            <p:cNvPr id="6" name="object 6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1746758" y="0"/>
                  </a:moveTo>
                  <a:lnTo>
                    <a:pt x="0" y="0"/>
                  </a:lnTo>
                  <a:lnTo>
                    <a:pt x="0" y="474560"/>
                  </a:lnTo>
                  <a:lnTo>
                    <a:pt x="1746758" y="474560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0" y="474560"/>
                  </a:moveTo>
                  <a:lnTo>
                    <a:pt x="1746758" y="474560"/>
                  </a:lnTo>
                  <a:lnTo>
                    <a:pt x="1746758" y="0"/>
                  </a:lnTo>
                  <a:lnTo>
                    <a:pt x="0" y="0"/>
                  </a:lnTo>
                  <a:lnTo>
                    <a:pt x="0" y="47456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03886" y="81051"/>
            <a:ext cx="984758" cy="92580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288644" y="81013"/>
            <a:ext cx="676782" cy="92584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924226" y="6548220"/>
            <a:ext cx="5435600" cy="1489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60" dirty="0" err="1" smtClean="0">
                <a:solidFill>
                  <a:srgbClr val="54565A"/>
                </a:solidFill>
                <a:latin typeface="Arial Black"/>
                <a:cs typeface="Arial Black"/>
              </a:rPr>
              <a:t>Примерн</a:t>
            </a:r>
            <a:r>
              <a:rPr lang="ru-RU" sz="1600" spc="-160" dirty="0" err="1" smtClean="0">
                <a:solidFill>
                  <a:srgbClr val="54565A"/>
                </a:solidFill>
                <a:latin typeface="Arial Black"/>
                <a:cs typeface="Arial Black"/>
              </a:rPr>
              <a:t>ая</a:t>
            </a:r>
            <a:r>
              <a:rPr sz="1600" spc="-114" dirty="0" smtClean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35" dirty="0" err="1" smtClean="0">
                <a:solidFill>
                  <a:srgbClr val="54565A"/>
                </a:solidFill>
                <a:latin typeface="Arial Black"/>
                <a:cs typeface="Arial Black"/>
              </a:rPr>
              <a:t>матриц</a:t>
            </a:r>
            <a:r>
              <a:rPr lang="ru-RU" sz="1600" spc="-135" dirty="0" smtClean="0">
                <a:solidFill>
                  <a:srgbClr val="54565A"/>
                </a:solidFill>
                <a:latin typeface="Arial Black"/>
                <a:cs typeface="Arial Black"/>
              </a:rPr>
              <a:t>а</a:t>
            </a:r>
            <a:r>
              <a:rPr sz="1600" spc="-130" dirty="0" smtClean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40" dirty="0">
                <a:solidFill>
                  <a:srgbClr val="54565A"/>
                </a:solidFill>
                <a:latin typeface="Arial Black"/>
                <a:cs typeface="Arial Black"/>
              </a:rPr>
              <a:t>занятий</a:t>
            </a:r>
            <a:r>
              <a:rPr sz="1600" spc="-13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25" dirty="0">
                <a:solidFill>
                  <a:srgbClr val="54565A"/>
                </a:solidFill>
                <a:latin typeface="Arial Black"/>
                <a:cs typeface="Arial Black"/>
              </a:rPr>
              <a:t>«Мое</a:t>
            </a:r>
            <a:r>
              <a:rPr sz="1600" spc="-16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14" dirty="0">
                <a:solidFill>
                  <a:srgbClr val="54565A"/>
                </a:solidFill>
                <a:latin typeface="Arial Black"/>
                <a:cs typeface="Arial Black"/>
              </a:rPr>
              <a:t>психологическое</a:t>
            </a:r>
            <a:endParaRPr sz="1600" dirty="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lang="ru-RU" sz="1600" spc="-130" dirty="0">
                <a:solidFill>
                  <a:srgbClr val="54565A"/>
                </a:solidFill>
                <a:latin typeface="Arial Black"/>
                <a:cs typeface="Arial Black"/>
              </a:rPr>
              <a:t>б</a:t>
            </a:r>
            <a:r>
              <a:rPr sz="1600" spc="-130" dirty="0" err="1" smtClean="0">
                <a:solidFill>
                  <a:srgbClr val="54565A"/>
                </a:solidFill>
                <a:latin typeface="Arial Black"/>
                <a:cs typeface="Arial Black"/>
              </a:rPr>
              <a:t>лагополучие</a:t>
            </a:r>
            <a:r>
              <a:rPr lang="ru-RU" sz="1600" spc="-130" dirty="0" smtClean="0">
                <a:solidFill>
                  <a:srgbClr val="54565A"/>
                </a:solidFill>
                <a:latin typeface="Arial Black"/>
                <a:cs typeface="Arial Black"/>
              </a:rPr>
              <a:t> и  помощь сверстникам в кризисных ситуациях</a:t>
            </a:r>
            <a:r>
              <a:rPr sz="1600" spc="-130" dirty="0" smtClean="0">
                <a:solidFill>
                  <a:srgbClr val="54565A"/>
                </a:solidFill>
                <a:latin typeface="Arial Black"/>
                <a:cs typeface="Arial Black"/>
              </a:rPr>
              <a:t>»</a:t>
            </a:r>
            <a:r>
              <a:rPr sz="1600" spc="-105" dirty="0" smtClean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14" dirty="0">
                <a:solidFill>
                  <a:srgbClr val="54565A"/>
                </a:solidFill>
                <a:latin typeface="Arial Black"/>
                <a:cs typeface="Arial Black"/>
              </a:rPr>
              <a:t>для</a:t>
            </a:r>
            <a:r>
              <a:rPr sz="1600" spc="-13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40" dirty="0">
                <a:solidFill>
                  <a:srgbClr val="54565A"/>
                </a:solidFill>
                <a:latin typeface="Arial Black"/>
                <a:cs typeface="Arial Black"/>
              </a:rPr>
              <a:t>учреждений</a:t>
            </a:r>
            <a:r>
              <a:rPr sz="1600" spc="-11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35" dirty="0">
                <a:solidFill>
                  <a:srgbClr val="54565A"/>
                </a:solidFill>
                <a:latin typeface="Arial Black"/>
                <a:cs typeface="Arial Black"/>
              </a:rPr>
              <a:t>образования,</a:t>
            </a:r>
            <a:endParaRPr sz="1600" dirty="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1600" spc="-180" dirty="0">
                <a:solidFill>
                  <a:srgbClr val="54565A"/>
                </a:solidFill>
                <a:latin typeface="Arial Black"/>
                <a:cs typeface="Arial Black"/>
              </a:rPr>
              <a:t>реализующих</a:t>
            </a:r>
            <a:r>
              <a:rPr sz="1600" spc="-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35" dirty="0">
                <a:solidFill>
                  <a:srgbClr val="54565A"/>
                </a:solidFill>
                <a:latin typeface="Arial Black"/>
                <a:cs typeface="Arial Black"/>
              </a:rPr>
              <a:t>образовательные</a:t>
            </a:r>
            <a:r>
              <a:rPr sz="1600" spc="-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600" spc="-145" dirty="0" err="1">
                <a:solidFill>
                  <a:srgbClr val="54565A"/>
                </a:solidFill>
                <a:latin typeface="Arial Black"/>
                <a:cs typeface="Arial Black"/>
              </a:rPr>
              <a:t>программы</a:t>
            </a:r>
            <a:r>
              <a:rPr sz="1600" spc="-11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lang="ru-RU" sz="1600" spc="-10" dirty="0" smtClean="0">
                <a:solidFill>
                  <a:srgbClr val="54565A"/>
                </a:solidFill>
                <a:latin typeface="Arial Black"/>
                <a:cs typeface="Arial Black"/>
              </a:rPr>
              <a:t>профессионально-технического и среднего специального образования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96019" y="6624955"/>
            <a:ext cx="0" cy="1336040"/>
          </a:xfrm>
          <a:custGeom>
            <a:avLst/>
            <a:gdLst/>
            <a:ahLst/>
            <a:cxnLst/>
            <a:rect l="l" t="t" r="r" b="b"/>
            <a:pathLst>
              <a:path h="1336040">
                <a:moveTo>
                  <a:pt x="0" y="0"/>
                </a:moveTo>
                <a:lnTo>
                  <a:pt x="0" y="1335684"/>
                </a:lnTo>
              </a:path>
            </a:pathLst>
          </a:custGeom>
          <a:ln w="3810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610347" y="7527137"/>
            <a:ext cx="10407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dirty="0" smtClean="0">
                <a:solidFill>
                  <a:srgbClr val="54565A"/>
                </a:solidFill>
                <a:latin typeface="Arial Black"/>
                <a:cs typeface="Arial Black"/>
              </a:rPr>
              <a:t>1-2 </a:t>
            </a:r>
            <a:r>
              <a:rPr lang="ru-RU" sz="1600" dirty="0" smtClean="0">
                <a:solidFill>
                  <a:srgbClr val="54565A"/>
                </a:solidFill>
                <a:latin typeface="Arial Black"/>
                <a:cs typeface="Arial Black"/>
              </a:rPr>
              <a:t>курс </a:t>
            </a:r>
            <a:endParaRPr sz="1600" dirty="0">
              <a:latin typeface="Arial Black"/>
              <a:cs typeface="Arial Black"/>
            </a:endParaRPr>
          </a:p>
        </p:txBody>
      </p:sp>
      <p:pic>
        <p:nvPicPr>
          <p:cNvPr id="14" name="Рисунок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8E9E8"/>
              </a:clrFrom>
              <a:clrTo>
                <a:srgbClr val="E8E9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429" y="186444"/>
            <a:ext cx="997891" cy="8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31972" y="1828800"/>
            <a:ext cx="6270244" cy="634212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09066" y="498094"/>
            <a:ext cx="12473534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400" b="1" spc="19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Твой</a:t>
            </a:r>
            <a:r>
              <a:rPr sz="4400" b="1" spc="-1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sz="4400" b="1" spc="1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личный</a:t>
            </a:r>
            <a:r>
              <a:rPr sz="44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sz="4400" b="1" spc="1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герб</a:t>
            </a:r>
            <a:endParaRPr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600" y="1663021"/>
            <a:ext cx="9067800" cy="536486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405255">
              <a:lnSpc>
                <a:spcPct val="108400"/>
              </a:lnSpc>
              <a:spcBef>
                <a:spcPts val="95"/>
              </a:spcBef>
            </a:pPr>
            <a:r>
              <a:rPr sz="2400" spc="-1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Представь,</a:t>
            </a:r>
            <a:r>
              <a:rPr sz="2400" spc="-27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sz="2400" spc="-2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тебя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5" dirty="0" err="1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r>
              <a:rPr sz="2400" spc="-26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25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</a:t>
            </a:r>
            <a:r>
              <a:rPr lang="ru-RU" sz="2400" spc="-22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4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1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герб,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1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sz="2400" spc="-2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sz="2400" spc="-210" dirty="0" err="1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знатных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4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85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</a:t>
            </a:r>
            <a:r>
              <a:rPr lang="ru-RU" sz="2400" spc="-18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7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2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400" spc="-25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прошлом</a:t>
            </a:r>
            <a:r>
              <a:rPr sz="2400" spc="-17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2400" spc="-25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7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2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отражает</a:t>
            </a:r>
            <a:r>
              <a:rPr sz="2400" spc="-27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то,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400" spc="-1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</a:t>
            </a:r>
            <a:r>
              <a:rPr sz="2400" spc="-2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</a:t>
            </a:r>
            <a:r>
              <a:rPr sz="2400" spc="-2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8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тебя.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spc="-254" dirty="0" smtClean="0">
              <a:solidFill>
                <a:srgbClr val="54565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405255">
              <a:lnSpc>
                <a:spcPct val="108400"/>
              </a:lnSpc>
              <a:spcBef>
                <a:spcPts val="95"/>
              </a:spcBef>
            </a:pPr>
            <a:r>
              <a:rPr sz="2400" spc="-175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Возьми</a:t>
            </a:r>
            <a:r>
              <a:rPr sz="2400" spc="-17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</a:t>
            </a:r>
            <a:r>
              <a:rPr sz="2400" spc="-2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бумаги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8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</a:t>
            </a:r>
            <a:r>
              <a:rPr sz="2400" spc="-27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четыре</a:t>
            </a:r>
            <a:r>
              <a:rPr sz="2400" spc="-26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1490"/>
              </a:spcBef>
            </a:pPr>
            <a:r>
              <a:rPr sz="2400" spc="-29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9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</a:t>
            </a:r>
            <a:r>
              <a:rPr sz="2400" spc="-2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</a:t>
            </a:r>
            <a:r>
              <a:rPr sz="2400" spc="-2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1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8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символически: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indent="-342265">
              <a:lnSpc>
                <a:spcPct val="100000"/>
              </a:lnSpc>
              <a:spcBef>
                <a:spcPts val="730"/>
              </a:spcBef>
              <a:buChar char="•"/>
              <a:tabLst>
                <a:tab pos="354965" algn="l"/>
              </a:tabLst>
            </a:pPr>
            <a:r>
              <a:rPr sz="2400" b="1" spc="-11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Счастье:</a:t>
            </a:r>
            <a:r>
              <a:rPr sz="2400" spc="-27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1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sz="2400" spc="-229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9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тебя</a:t>
            </a:r>
            <a:r>
              <a:rPr sz="2400" spc="-2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4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sz="2400" spc="-229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1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высшее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счастье?</a:t>
            </a:r>
            <a:r>
              <a:rPr sz="2400" spc="-28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1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(1–3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9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символа)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1711325" indent="-342900">
              <a:lnSpc>
                <a:spcPts val="2590"/>
              </a:lnSpc>
              <a:spcBef>
                <a:spcPts val="75"/>
              </a:spcBef>
              <a:buChar char="•"/>
              <a:tabLst>
                <a:tab pos="354965" algn="l"/>
              </a:tabLst>
            </a:pPr>
            <a:r>
              <a:rPr sz="2400" b="1" spc="-19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</a:t>
            </a:r>
            <a:r>
              <a:rPr sz="2400" b="1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12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sz="2400" spc="-12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sz="2400" spc="-21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гордишься?</a:t>
            </a:r>
            <a:r>
              <a:rPr sz="2400" spc="-26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400" spc="-9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даёт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тебе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силы</a:t>
            </a:r>
            <a:r>
              <a:rPr sz="2400" spc="-2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2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уверенность?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2400" spc="-30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</a:t>
            </a:r>
            <a:r>
              <a:rPr lang="ru-RU" sz="2400" spc="-3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35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твоих</a:t>
            </a:r>
            <a:r>
              <a:rPr sz="2400" spc="-254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сильных</a:t>
            </a:r>
            <a:r>
              <a:rPr sz="2400" spc="-2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сторон)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1611630" indent="-342900">
              <a:lnSpc>
                <a:spcPct val="108400"/>
              </a:lnSpc>
              <a:spcBef>
                <a:spcPts val="330"/>
              </a:spcBef>
              <a:buChar char="•"/>
              <a:tabLst>
                <a:tab pos="354965" algn="l"/>
              </a:tabLst>
            </a:pPr>
            <a:r>
              <a:rPr lang="ru-RU" sz="2400" b="1" spc="-145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r>
              <a:rPr sz="2400" b="1" spc="-145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оё</a:t>
            </a:r>
            <a:r>
              <a:rPr sz="2400" b="1" spc="-24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1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r>
              <a:rPr sz="2400" b="1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1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400" b="1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1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</a:t>
            </a:r>
            <a:r>
              <a:rPr sz="2400" spc="-1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sz="2400" spc="-2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sz="2400" spc="-229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видишь</a:t>
            </a:r>
            <a:r>
              <a:rPr sz="2400" spc="-27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своё </a:t>
            </a:r>
            <a:r>
              <a:rPr sz="2400" spc="-1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400" spc="-2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мире?</a:t>
            </a:r>
            <a:r>
              <a:rPr sz="2400" spc="-27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Как,</a:t>
            </a:r>
            <a:r>
              <a:rPr sz="2400" spc="-2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1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твоему</a:t>
            </a:r>
            <a:r>
              <a:rPr sz="2400" spc="-24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мнению,</a:t>
            </a:r>
            <a:r>
              <a:rPr sz="2400" spc="-26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тебя </a:t>
            </a:r>
            <a:r>
              <a:rPr sz="2400" spc="-9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видят</a:t>
            </a:r>
            <a:r>
              <a:rPr sz="2400" spc="-25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20" dirty="0" err="1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</a:t>
            </a:r>
            <a:r>
              <a:rPr sz="2400" spc="-12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spc="-12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5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2400" spc="-140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</a:t>
            </a:r>
            <a:r>
              <a:rPr lang="ru-RU" sz="2400" spc="-14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6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твоей</a:t>
            </a:r>
            <a:r>
              <a:rPr lang="ru-RU" sz="2400" spc="-1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30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</a:t>
            </a:r>
            <a:r>
              <a:rPr sz="2400" spc="-3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2400" spc="-30" dirty="0" err="1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</a:t>
            </a:r>
            <a:r>
              <a:rPr sz="2400" spc="-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1463040" indent="-342900">
              <a:lnSpc>
                <a:spcPct val="108200"/>
              </a:lnSpc>
              <a:spcBef>
                <a:spcPts val="334"/>
              </a:spcBef>
              <a:buChar char="•"/>
              <a:tabLst>
                <a:tab pos="354965" algn="l"/>
              </a:tabLst>
            </a:pPr>
            <a:r>
              <a:rPr lang="ru-RU" sz="2400" b="1" spc="-14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Свершения</a:t>
            </a:r>
            <a:r>
              <a:rPr sz="2400" b="1" spc="-145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sz="2400" spc="-270" dirty="0" smtClean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1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Каких</a:t>
            </a:r>
            <a:r>
              <a:rPr sz="2400" spc="-229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вершин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6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</a:t>
            </a:r>
            <a:r>
              <a:rPr sz="2400" spc="-2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3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</a:t>
            </a:r>
            <a:r>
              <a:rPr sz="2400" spc="-16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глобальных)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sz="2400" spc="-2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хочешь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2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достичь?</a:t>
            </a:r>
            <a:r>
              <a:rPr sz="2400" spc="-28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(символ </a:t>
            </a:r>
            <a:r>
              <a:rPr sz="2400" spc="-13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твоих</a:t>
            </a:r>
            <a:r>
              <a:rPr sz="2400" spc="-2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</a:t>
            </a:r>
            <a:r>
              <a:rPr sz="2400" spc="-275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4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-2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40" dirty="0">
                <a:solidFill>
                  <a:srgbClr val="5456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стремлений)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7636" y="7531684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20774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 err="1" smtClean="0"/>
              <a:t>подростках</a:t>
            </a:r>
            <a:endParaRPr spc="-7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790043" y="7667665"/>
            <a:ext cx="1759585" cy="487680"/>
            <a:chOff x="12790043" y="7667665"/>
            <a:chExt cx="1759585" cy="487680"/>
          </a:xfrm>
        </p:grpSpPr>
        <p:sp>
          <p:nvSpPr>
            <p:cNvPr id="3" name="object 3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1746758" y="0"/>
                  </a:moveTo>
                  <a:lnTo>
                    <a:pt x="0" y="0"/>
                  </a:lnTo>
                  <a:lnTo>
                    <a:pt x="0" y="474560"/>
                  </a:lnTo>
                  <a:lnTo>
                    <a:pt x="1746758" y="474560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0" y="474560"/>
                  </a:moveTo>
                  <a:lnTo>
                    <a:pt x="1746758" y="474560"/>
                  </a:lnTo>
                  <a:lnTo>
                    <a:pt x="1746758" y="0"/>
                  </a:lnTo>
                  <a:lnTo>
                    <a:pt x="0" y="0"/>
                  </a:lnTo>
                  <a:lnTo>
                    <a:pt x="0" y="47456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781304" y="1679194"/>
            <a:ext cx="13239496" cy="18899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ts val="7700"/>
              </a:lnSpc>
            </a:pPr>
            <a:r>
              <a:rPr spc="265" dirty="0"/>
              <a:t>Путешествие</a:t>
            </a:r>
            <a:r>
              <a:rPr spc="-195" dirty="0"/>
              <a:t> </a:t>
            </a:r>
            <a:r>
              <a:rPr spc="225" dirty="0"/>
              <a:t>в</a:t>
            </a:r>
            <a:r>
              <a:rPr spc="-175" dirty="0"/>
              <a:t> </a:t>
            </a:r>
            <a:r>
              <a:rPr spc="270" dirty="0"/>
              <a:t>подростковый </a:t>
            </a:r>
            <a:r>
              <a:rPr spc="265" dirty="0"/>
              <a:t>возраст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81304" y="4036517"/>
            <a:ext cx="13063855" cy="26426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400" spc="-190" dirty="0">
                <a:solidFill>
                  <a:srgbClr val="00AFEF"/>
                </a:solidFill>
                <a:latin typeface="Arial Black"/>
                <a:cs typeface="Arial Black"/>
              </a:rPr>
              <a:t>Подростковый</a:t>
            </a:r>
            <a:r>
              <a:rPr sz="2400" spc="-295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400" spc="-180" dirty="0">
                <a:solidFill>
                  <a:srgbClr val="00AFEF"/>
                </a:solidFill>
                <a:latin typeface="Arial Black"/>
                <a:cs typeface="Arial Black"/>
              </a:rPr>
              <a:t>возраст</a:t>
            </a:r>
            <a:r>
              <a:rPr sz="2400" spc="-295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400" spc="-530" dirty="0">
                <a:solidFill>
                  <a:srgbClr val="54565A"/>
                </a:solidFill>
                <a:latin typeface="Arial Black"/>
                <a:cs typeface="Arial Black"/>
              </a:rPr>
              <a:t>—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10" dirty="0">
                <a:solidFill>
                  <a:srgbClr val="54565A"/>
                </a:solidFill>
                <a:latin typeface="Arial Black"/>
                <a:cs typeface="Arial Black"/>
              </a:rPr>
              <a:t>это</a:t>
            </a:r>
            <a:r>
              <a:rPr sz="2400" spc="-2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Arial Black"/>
                <a:cs typeface="Arial Black"/>
              </a:rPr>
              <a:t>время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35" dirty="0">
                <a:solidFill>
                  <a:srgbClr val="54565A"/>
                </a:solidFill>
                <a:latin typeface="Arial Black"/>
                <a:cs typeface="Arial Black"/>
              </a:rPr>
              <a:t>значительных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0" dirty="0">
                <a:solidFill>
                  <a:srgbClr val="54565A"/>
                </a:solidFill>
                <a:latin typeface="Arial Black"/>
                <a:cs typeface="Arial Black"/>
              </a:rPr>
              <a:t>изменений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 и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0" dirty="0">
                <a:solidFill>
                  <a:srgbClr val="54565A"/>
                </a:solidFill>
                <a:latin typeface="Arial Black"/>
                <a:cs typeface="Arial Black"/>
              </a:rPr>
              <a:t>новых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Arial Black"/>
                <a:cs typeface="Arial Black"/>
              </a:rPr>
              <a:t>возможностей.</a:t>
            </a:r>
            <a:endParaRPr sz="2400" dirty="0">
              <a:latin typeface="Arial Black"/>
              <a:cs typeface="Arial Black"/>
            </a:endParaRPr>
          </a:p>
          <a:p>
            <a:pPr marL="12700" marR="573405" algn="just">
              <a:lnSpc>
                <a:spcPct val="100600"/>
              </a:lnSpc>
              <a:spcBef>
                <a:spcPts val="10"/>
              </a:spcBef>
            </a:pPr>
            <a:r>
              <a:rPr sz="2400" spc="-3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75" dirty="0">
                <a:solidFill>
                  <a:srgbClr val="54565A"/>
                </a:solidFill>
                <a:latin typeface="Arial Black"/>
                <a:cs typeface="Arial Black"/>
              </a:rPr>
              <a:t>этот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период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5" dirty="0">
                <a:solidFill>
                  <a:srgbClr val="54565A"/>
                </a:solidFill>
                <a:latin typeface="Arial Black"/>
                <a:cs typeface="Arial Black"/>
              </a:rPr>
              <a:t>ты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начинаешь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находить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своё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место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Arial Black"/>
                <a:cs typeface="Arial Black"/>
              </a:rPr>
              <a:t>мире,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лучше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0" dirty="0">
                <a:solidFill>
                  <a:srgbClr val="54565A"/>
                </a:solidFill>
                <a:latin typeface="Arial Black"/>
                <a:cs typeface="Arial Black"/>
              </a:rPr>
              <a:t>узнаёшь</a:t>
            </a:r>
            <a:r>
              <a:rPr sz="2400" spc="-2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5" dirty="0">
                <a:solidFill>
                  <a:srgbClr val="54565A"/>
                </a:solidFill>
                <a:latin typeface="Arial Black"/>
                <a:cs typeface="Arial Black"/>
              </a:rPr>
              <a:t>себя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и </a:t>
            </a:r>
            <a:r>
              <a:rPr sz="2400" spc="-180" dirty="0">
                <a:solidFill>
                  <a:srgbClr val="54565A"/>
                </a:solidFill>
                <a:latin typeface="Arial Black"/>
                <a:cs typeface="Arial Black"/>
              </a:rPr>
              <a:t>пробуешь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новое.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30" dirty="0">
                <a:solidFill>
                  <a:srgbClr val="54565A"/>
                </a:solidFill>
                <a:latin typeface="Arial Black"/>
                <a:cs typeface="Arial Black"/>
              </a:rPr>
              <a:t>Хотя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иногда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75" dirty="0">
                <a:solidFill>
                  <a:srgbClr val="54565A"/>
                </a:solidFill>
                <a:latin typeface="Arial Black"/>
                <a:cs typeface="Arial Black"/>
              </a:rPr>
              <a:t>этот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Arial Black"/>
                <a:cs typeface="Arial Black"/>
              </a:rPr>
              <a:t>этап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5" dirty="0">
                <a:solidFill>
                  <a:srgbClr val="54565A"/>
                </a:solidFill>
                <a:latin typeface="Arial Black"/>
                <a:cs typeface="Arial Black"/>
              </a:rPr>
              <a:t>может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Arial Black"/>
                <a:cs typeface="Arial Black"/>
              </a:rPr>
              <a:t>быть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5" dirty="0">
                <a:solidFill>
                  <a:srgbClr val="54565A"/>
                </a:solidFill>
                <a:latin typeface="Arial Black"/>
                <a:cs typeface="Arial Black"/>
              </a:rPr>
              <a:t>непростым</a:t>
            </a:r>
            <a:r>
              <a:rPr sz="2400" spc="-2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530" dirty="0">
                <a:solidFill>
                  <a:srgbClr val="54565A"/>
                </a:solidFill>
                <a:latin typeface="Arial Black"/>
                <a:cs typeface="Arial Black"/>
              </a:rPr>
              <a:t>—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с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Arial Black"/>
                <a:cs typeface="Arial Black"/>
              </a:rPr>
              <a:t>меняющимися </a:t>
            </a:r>
            <a:r>
              <a:rPr sz="2400" spc="-215" dirty="0">
                <a:solidFill>
                  <a:srgbClr val="54565A"/>
                </a:solidFill>
                <a:latin typeface="Arial Black"/>
                <a:cs typeface="Arial Black"/>
              </a:rPr>
              <a:t>эмоциями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35" dirty="0">
                <a:solidFill>
                  <a:srgbClr val="54565A"/>
                </a:solidFill>
                <a:latin typeface="Arial Black"/>
                <a:cs typeface="Arial Black"/>
              </a:rPr>
              <a:t>колеблющейся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Arial Black"/>
                <a:cs typeface="Arial Black"/>
              </a:rPr>
              <a:t>самооценкой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530" dirty="0">
                <a:solidFill>
                  <a:srgbClr val="54565A"/>
                </a:solidFill>
                <a:latin typeface="Arial Black"/>
                <a:cs typeface="Arial Black"/>
              </a:rPr>
              <a:t>—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Arial Black"/>
                <a:cs typeface="Arial Black"/>
              </a:rPr>
              <a:t>он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0" dirty="0">
                <a:solidFill>
                  <a:srgbClr val="54565A"/>
                </a:solidFill>
                <a:latin typeface="Arial Black"/>
                <a:cs typeface="Arial Black"/>
              </a:rPr>
              <a:t>является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Arial Black"/>
                <a:cs typeface="Arial Black"/>
              </a:rPr>
              <a:t>естественной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Arial Black"/>
                <a:cs typeface="Arial Black"/>
              </a:rPr>
              <a:t>важной</a:t>
            </a:r>
            <a:endParaRPr sz="2400" dirty="0">
              <a:latin typeface="Arial Black"/>
              <a:cs typeface="Arial Black"/>
            </a:endParaRPr>
          </a:p>
          <a:p>
            <a:pPr marL="12700" marR="318135" algn="just">
              <a:lnSpc>
                <a:spcPts val="2910"/>
              </a:lnSpc>
              <a:spcBef>
                <a:spcPts val="90"/>
              </a:spcBef>
            </a:pPr>
            <a:r>
              <a:rPr sz="2400" spc="-190" dirty="0">
                <a:solidFill>
                  <a:srgbClr val="54565A"/>
                </a:solidFill>
                <a:latin typeface="Arial Black"/>
                <a:cs typeface="Arial Black"/>
              </a:rPr>
              <a:t>частью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10" dirty="0">
                <a:solidFill>
                  <a:srgbClr val="54565A"/>
                </a:solidFill>
                <a:latin typeface="Arial Black"/>
                <a:cs typeface="Arial Black"/>
              </a:rPr>
              <a:t>твоего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Arial Black"/>
                <a:cs typeface="Arial Black"/>
              </a:rPr>
              <a:t>развития.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endParaRPr lang="ru-RU" sz="2400" spc="-275" dirty="0" smtClean="0">
              <a:solidFill>
                <a:srgbClr val="54565A"/>
              </a:solidFill>
              <a:latin typeface="Arial Black"/>
              <a:cs typeface="Arial Black"/>
            </a:endParaRPr>
          </a:p>
          <a:p>
            <a:pPr marL="12700" marR="318135" algn="just">
              <a:lnSpc>
                <a:spcPts val="2910"/>
              </a:lnSpc>
              <a:spcBef>
                <a:spcPts val="90"/>
              </a:spcBef>
            </a:pPr>
            <a:r>
              <a:rPr sz="2400" spc="-130" dirty="0" err="1" smtClean="0">
                <a:solidFill>
                  <a:srgbClr val="54565A"/>
                </a:solidFill>
                <a:latin typeface="Arial Black"/>
                <a:cs typeface="Arial Black"/>
              </a:rPr>
              <a:t>Сегодня</a:t>
            </a:r>
            <a:r>
              <a:rPr sz="2400" spc="-270" dirty="0" smtClean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360" dirty="0">
                <a:solidFill>
                  <a:srgbClr val="54565A"/>
                </a:solidFill>
                <a:latin typeface="Arial Black"/>
                <a:cs typeface="Arial Black"/>
              </a:rPr>
              <a:t>мы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Arial Black"/>
                <a:cs typeface="Arial Black"/>
              </a:rPr>
              <a:t>разберём,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10" dirty="0">
                <a:solidFill>
                  <a:srgbClr val="54565A"/>
                </a:solidFill>
                <a:latin typeface="Arial Black"/>
                <a:cs typeface="Arial Black"/>
              </a:rPr>
              <a:t>что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Arial Black"/>
                <a:cs typeface="Arial Black"/>
              </a:rPr>
              <a:t>происходит</a:t>
            </a:r>
            <a:r>
              <a:rPr sz="2400" spc="-31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75" dirty="0">
                <a:solidFill>
                  <a:srgbClr val="54565A"/>
                </a:solidFill>
                <a:latin typeface="Arial Black"/>
                <a:cs typeface="Arial Black"/>
              </a:rPr>
              <a:t>этот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период</a:t>
            </a:r>
            <a:r>
              <a:rPr sz="2400" spc="-2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0" dirty="0">
                <a:solidFill>
                  <a:srgbClr val="54565A"/>
                </a:solidFill>
                <a:latin typeface="Arial Black"/>
                <a:cs typeface="Arial Black"/>
              </a:rPr>
              <a:t>как </a:t>
            </a:r>
            <a:r>
              <a:rPr sz="2400" spc="-240" dirty="0">
                <a:solidFill>
                  <a:srgbClr val="54565A"/>
                </a:solidFill>
                <a:latin typeface="Arial Black"/>
                <a:cs typeface="Arial Black"/>
              </a:rPr>
              <a:t>можно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85" dirty="0">
                <a:solidFill>
                  <a:srgbClr val="54565A"/>
                </a:solidFill>
                <a:latin typeface="Arial Black"/>
                <a:cs typeface="Arial Black"/>
              </a:rPr>
              <a:t>использовать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25" dirty="0">
                <a:solidFill>
                  <a:srgbClr val="54565A"/>
                </a:solidFill>
                <a:latin typeface="Arial Black"/>
                <a:cs typeface="Arial Black"/>
              </a:rPr>
              <a:t>его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Arial Black"/>
                <a:cs typeface="Arial Black"/>
              </a:rPr>
              <a:t>для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Arial Black"/>
                <a:cs typeface="Arial Black"/>
              </a:rPr>
              <a:t>личностного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Arial Black"/>
                <a:cs typeface="Arial Black"/>
              </a:rPr>
              <a:t>роста.</a:t>
            </a:r>
            <a:endParaRPr sz="2400" dirty="0">
              <a:latin typeface="Arial Black"/>
              <a:cs typeface="Arial Blac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47636" y="7531684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20774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 err="1" smtClean="0"/>
              <a:t>подростках</a:t>
            </a:r>
            <a:endParaRPr spc="-7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866369" y="7653811"/>
            <a:ext cx="1759585" cy="487680"/>
            <a:chOff x="12866369" y="7653811"/>
            <a:chExt cx="1759585" cy="487680"/>
          </a:xfrm>
        </p:grpSpPr>
        <p:sp>
          <p:nvSpPr>
            <p:cNvPr id="3" name="object 3"/>
            <p:cNvSpPr/>
            <p:nvPr/>
          </p:nvSpPr>
          <p:spPr>
            <a:xfrm>
              <a:off x="12872719" y="7660161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1746758" y="0"/>
                  </a:moveTo>
                  <a:lnTo>
                    <a:pt x="0" y="0"/>
                  </a:lnTo>
                  <a:lnTo>
                    <a:pt x="0" y="474560"/>
                  </a:lnTo>
                  <a:lnTo>
                    <a:pt x="1746758" y="474560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872719" y="7660161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0" y="474560"/>
                  </a:moveTo>
                  <a:lnTo>
                    <a:pt x="1746758" y="474560"/>
                  </a:lnTo>
                  <a:lnTo>
                    <a:pt x="1746758" y="0"/>
                  </a:lnTo>
                  <a:lnTo>
                    <a:pt x="0" y="0"/>
                  </a:lnTo>
                  <a:lnTo>
                    <a:pt x="0" y="47456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25602" y="262890"/>
            <a:ext cx="9247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175" dirty="0"/>
              <a:t>Подростковый</a:t>
            </a:r>
            <a:r>
              <a:rPr sz="3600" spc="-105" dirty="0"/>
              <a:t> </a:t>
            </a:r>
            <a:r>
              <a:rPr sz="3600" spc="114" dirty="0"/>
              <a:t>возраст:</a:t>
            </a:r>
            <a:r>
              <a:rPr sz="3600" spc="-80" dirty="0"/>
              <a:t> </a:t>
            </a:r>
            <a:r>
              <a:rPr sz="3600" spc="110" dirty="0"/>
              <a:t>что</a:t>
            </a:r>
            <a:r>
              <a:rPr sz="3600" spc="-105" dirty="0"/>
              <a:t> </a:t>
            </a:r>
            <a:r>
              <a:rPr sz="3600" spc="145" dirty="0"/>
              <a:t>происходит?</a:t>
            </a:r>
            <a:endParaRPr sz="3600"/>
          </a:p>
        </p:txBody>
      </p:sp>
      <p:sp>
        <p:nvSpPr>
          <p:cNvPr id="6" name="object 6"/>
          <p:cNvSpPr/>
          <p:nvPr/>
        </p:nvSpPr>
        <p:spPr>
          <a:xfrm>
            <a:off x="438276" y="1086103"/>
            <a:ext cx="890269" cy="902969"/>
          </a:xfrm>
          <a:custGeom>
            <a:avLst/>
            <a:gdLst/>
            <a:ahLst/>
            <a:cxnLst/>
            <a:rect l="l" t="t" r="r" b="b"/>
            <a:pathLst>
              <a:path w="890269" h="902969">
                <a:moveTo>
                  <a:pt x="0" y="139065"/>
                </a:moveTo>
                <a:lnTo>
                  <a:pt x="7087" y="95097"/>
                </a:lnTo>
                <a:lnTo>
                  <a:pt x="26823" y="56921"/>
                </a:lnTo>
                <a:lnTo>
                  <a:pt x="56918" y="26822"/>
                </a:lnTo>
                <a:lnTo>
                  <a:pt x="95082" y="7086"/>
                </a:lnTo>
                <a:lnTo>
                  <a:pt x="139026" y="0"/>
                </a:lnTo>
                <a:lnTo>
                  <a:pt x="750722" y="0"/>
                </a:lnTo>
                <a:lnTo>
                  <a:pt x="794667" y="7086"/>
                </a:lnTo>
                <a:lnTo>
                  <a:pt x="832835" y="26822"/>
                </a:lnTo>
                <a:lnTo>
                  <a:pt x="862933" y="56921"/>
                </a:lnTo>
                <a:lnTo>
                  <a:pt x="882673" y="95097"/>
                </a:lnTo>
                <a:lnTo>
                  <a:pt x="889762" y="139065"/>
                </a:lnTo>
                <a:lnTo>
                  <a:pt x="889762" y="763651"/>
                </a:lnTo>
                <a:lnTo>
                  <a:pt x="882673" y="807618"/>
                </a:lnTo>
                <a:lnTo>
                  <a:pt x="862933" y="845794"/>
                </a:lnTo>
                <a:lnTo>
                  <a:pt x="832835" y="875893"/>
                </a:lnTo>
                <a:lnTo>
                  <a:pt x="794667" y="895629"/>
                </a:lnTo>
                <a:lnTo>
                  <a:pt x="750722" y="902716"/>
                </a:lnTo>
                <a:lnTo>
                  <a:pt x="139026" y="902716"/>
                </a:lnTo>
                <a:lnTo>
                  <a:pt x="95082" y="895629"/>
                </a:lnTo>
                <a:lnTo>
                  <a:pt x="56918" y="875893"/>
                </a:lnTo>
                <a:lnTo>
                  <a:pt x="26823" y="845794"/>
                </a:lnTo>
                <a:lnTo>
                  <a:pt x="7087" y="807618"/>
                </a:lnTo>
                <a:lnTo>
                  <a:pt x="0" y="763651"/>
                </a:lnTo>
                <a:lnTo>
                  <a:pt x="0" y="139065"/>
                </a:lnTo>
                <a:close/>
              </a:path>
            </a:pathLst>
          </a:custGeom>
          <a:ln w="762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09345" y="1400048"/>
            <a:ext cx="113664" cy="28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-190" dirty="0">
                <a:solidFill>
                  <a:srgbClr val="54565A"/>
                </a:solidFill>
                <a:latin typeface="Tahoma"/>
                <a:cs typeface="Tahoma"/>
              </a:rPr>
              <a:t>1</a:t>
            </a:r>
            <a:endParaRPr sz="17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61642" y="1106805"/>
            <a:ext cx="30943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0" dirty="0">
                <a:solidFill>
                  <a:srgbClr val="54565A"/>
                </a:solidFill>
                <a:latin typeface="Tahoma"/>
                <a:cs typeface="Tahoma"/>
              </a:rPr>
              <a:t>Переходный</a:t>
            </a:r>
            <a:r>
              <a:rPr sz="2400" spc="-70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90" dirty="0">
                <a:solidFill>
                  <a:srgbClr val="54565A"/>
                </a:solidFill>
                <a:latin typeface="Tahoma"/>
                <a:cs typeface="Tahoma"/>
              </a:rPr>
              <a:t>период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61642" y="1534159"/>
            <a:ext cx="118719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Переход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40" dirty="0">
                <a:solidFill>
                  <a:srgbClr val="54565A"/>
                </a:solidFill>
                <a:latin typeface="Arial Black"/>
                <a:cs typeface="Arial Black"/>
              </a:rPr>
              <a:t>от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85" dirty="0">
                <a:solidFill>
                  <a:srgbClr val="54565A"/>
                </a:solidFill>
                <a:latin typeface="Arial Black"/>
                <a:cs typeface="Arial Black"/>
              </a:rPr>
              <a:t>детства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к</a:t>
            </a:r>
            <a:r>
              <a:rPr sz="1800" spc="-21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54565A"/>
                </a:solidFill>
                <a:latin typeface="Arial Black"/>
                <a:cs typeface="Arial Black"/>
              </a:rPr>
              <a:t>взрослой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04" dirty="0">
                <a:solidFill>
                  <a:srgbClr val="54565A"/>
                </a:solidFill>
                <a:latin typeface="Arial Black"/>
                <a:cs typeface="Arial Black"/>
              </a:rPr>
              <a:t>жизни,</a:t>
            </a:r>
            <a:r>
              <a:rPr sz="1800" spc="-1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формирование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20" dirty="0">
                <a:solidFill>
                  <a:srgbClr val="54565A"/>
                </a:solidFill>
                <a:latin typeface="Arial Black"/>
                <a:cs typeface="Arial Black"/>
              </a:rPr>
              <a:t>собственного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взгляда</a:t>
            </a:r>
            <a:r>
              <a:rPr sz="1800" spc="-22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на мир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00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1800" spc="-204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85" dirty="0">
                <a:solidFill>
                  <a:srgbClr val="54565A"/>
                </a:solidFill>
                <a:latin typeface="Arial Black"/>
                <a:cs typeface="Arial Black"/>
              </a:rPr>
              <a:t>новых</a:t>
            </a:r>
            <a:r>
              <a:rPr sz="1800" spc="-2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65" dirty="0">
                <a:solidFill>
                  <a:srgbClr val="54565A"/>
                </a:solidFill>
                <a:latin typeface="Arial Black"/>
                <a:cs typeface="Arial Black"/>
              </a:rPr>
              <a:t>интересов.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719389" y="1984057"/>
            <a:ext cx="12258675" cy="20955"/>
            <a:chOff x="1719389" y="1984057"/>
            <a:chExt cx="12258675" cy="20955"/>
          </a:xfrm>
        </p:grpSpPr>
        <p:sp>
          <p:nvSpPr>
            <p:cNvPr id="11" name="object 11"/>
            <p:cNvSpPr/>
            <p:nvPr/>
          </p:nvSpPr>
          <p:spPr>
            <a:xfrm>
              <a:off x="1724151" y="1988820"/>
              <a:ext cx="12249150" cy="11430"/>
            </a:xfrm>
            <a:custGeom>
              <a:avLst/>
              <a:gdLst/>
              <a:ahLst/>
              <a:cxnLst/>
              <a:rect l="l" t="t" r="r" b="b"/>
              <a:pathLst>
                <a:path w="12249150" h="11430">
                  <a:moveTo>
                    <a:pt x="12246356" y="0"/>
                  </a:moveTo>
                  <a:lnTo>
                    <a:pt x="2540" y="0"/>
                  </a:lnTo>
                  <a:lnTo>
                    <a:pt x="0" y="2539"/>
                  </a:lnTo>
                  <a:lnTo>
                    <a:pt x="0" y="5714"/>
                  </a:lnTo>
                  <a:lnTo>
                    <a:pt x="0" y="8889"/>
                  </a:lnTo>
                  <a:lnTo>
                    <a:pt x="2540" y="11429"/>
                  </a:lnTo>
                  <a:lnTo>
                    <a:pt x="12246356" y="11429"/>
                  </a:lnTo>
                  <a:lnTo>
                    <a:pt x="12248896" y="8889"/>
                  </a:lnTo>
                  <a:lnTo>
                    <a:pt x="12248896" y="2539"/>
                  </a:lnTo>
                  <a:lnTo>
                    <a:pt x="12246356" y="0"/>
                  </a:lnTo>
                  <a:close/>
                </a:path>
              </a:pathLst>
            </a:custGeom>
            <a:solidFill>
              <a:srgbClr val="FF6F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24151" y="1988820"/>
              <a:ext cx="12249150" cy="11430"/>
            </a:xfrm>
            <a:custGeom>
              <a:avLst/>
              <a:gdLst/>
              <a:ahLst/>
              <a:cxnLst/>
              <a:rect l="l" t="t" r="r" b="b"/>
              <a:pathLst>
                <a:path w="12249150" h="11430">
                  <a:moveTo>
                    <a:pt x="0" y="5714"/>
                  </a:moveTo>
                  <a:lnTo>
                    <a:pt x="0" y="2539"/>
                  </a:lnTo>
                  <a:lnTo>
                    <a:pt x="2540" y="0"/>
                  </a:lnTo>
                  <a:lnTo>
                    <a:pt x="5715" y="0"/>
                  </a:lnTo>
                  <a:lnTo>
                    <a:pt x="12243181" y="0"/>
                  </a:lnTo>
                  <a:lnTo>
                    <a:pt x="12246356" y="0"/>
                  </a:lnTo>
                  <a:lnTo>
                    <a:pt x="12248896" y="2539"/>
                  </a:lnTo>
                  <a:lnTo>
                    <a:pt x="12248896" y="5714"/>
                  </a:lnTo>
                  <a:lnTo>
                    <a:pt x="12248896" y="8889"/>
                  </a:lnTo>
                  <a:lnTo>
                    <a:pt x="12246356" y="11429"/>
                  </a:lnTo>
                  <a:lnTo>
                    <a:pt x="12243181" y="11429"/>
                  </a:lnTo>
                  <a:lnTo>
                    <a:pt x="5715" y="11429"/>
                  </a:lnTo>
                  <a:lnTo>
                    <a:pt x="2540" y="11429"/>
                  </a:lnTo>
                  <a:lnTo>
                    <a:pt x="0" y="8889"/>
                  </a:lnTo>
                  <a:lnTo>
                    <a:pt x="0" y="5714"/>
                  </a:lnTo>
                  <a:close/>
                </a:path>
              </a:pathLst>
            </a:custGeom>
            <a:ln w="9525">
              <a:solidFill>
                <a:srgbClr val="00AF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438276" y="2067179"/>
            <a:ext cx="1779905" cy="904875"/>
          </a:xfrm>
          <a:custGeom>
            <a:avLst/>
            <a:gdLst/>
            <a:ahLst/>
            <a:cxnLst/>
            <a:rect l="l" t="t" r="r" b="b"/>
            <a:pathLst>
              <a:path w="1779905" h="904875">
                <a:moveTo>
                  <a:pt x="0" y="141350"/>
                </a:moveTo>
                <a:lnTo>
                  <a:pt x="7206" y="96658"/>
                </a:lnTo>
                <a:lnTo>
                  <a:pt x="27272" y="57854"/>
                </a:lnTo>
                <a:lnTo>
                  <a:pt x="57870" y="27261"/>
                </a:lnTo>
                <a:lnTo>
                  <a:pt x="96672" y="7202"/>
                </a:lnTo>
                <a:lnTo>
                  <a:pt x="141351" y="0"/>
                </a:lnTo>
                <a:lnTo>
                  <a:pt x="1638173" y="0"/>
                </a:lnTo>
                <a:lnTo>
                  <a:pt x="1682817" y="7202"/>
                </a:lnTo>
                <a:lnTo>
                  <a:pt x="1721615" y="27261"/>
                </a:lnTo>
                <a:lnTo>
                  <a:pt x="1752226" y="57854"/>
                </a:lnTo>
                <a:lnTo>
                  <a:pt x="1772309" y="96658"/>
                </a:lnTo>
                <a:lnTo>
                  <a:pt x="1779524" y="141350"/>
                </a:lnTo>
                <a:lnTo>
                  <a:pt x="1779524" y="763270"/>
                </a:lnTo>
                <a:lnTo>
                  <a:pt x="1772309" y="807962"/>
                </a:lnTo>
                <a:lnTo>
                  <a:pt x="1752226" y="846766"/>
                </a:lnTo>
                <a:lnTo>
                  <a:pt x="1721615" y="877359"/>
                </a:lnTo>
                <a:lnTo>
                  <a:pt x="1682817" y="897418"/>
                </a:lnTo>
                <a:lnTo>
                  <a:pt x="1638173" y="904621"/>
                </a:lnTo>
                <a:lnTo>
                  <a:pt x="141351" y="904621"/>
                </a:lnTo>
                <a:lnTo>
                  <a:pt x="96672" y="897418"/>
                </a:lnTo>
                <a:lnTo>
                  <a:pt x="57870" y="877359"/>
                </a:lnTo>
                <a:lnTo>
                  <a:pt x="27272" y="846766"/>
                </a:lnTo>
                <a:lnTo>
                  <a:pt x="7206" y="807962"/>
                </a:lnTo>
                <a:lnTo>
                  <a:pt x="0" y="763270"/>
                </a:lnTo>
                <a:lnTo>
                  <a:pt x="0" y="141350"/>
                </a:lnTo>
                <a:close/>
              </a:path>
            </a:pathLst>
          </a:custGeom>
          <a:ln w="762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248562" y="2381504"/>
            <a:ext cx="15748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spc="60" dirty="0">
                <a:solidFill>
                  <a:srgbClr val="54565A"/>
                </a:solidFill>
                <a:latin typeface="Tahoma"/>
                <a:cs typeface="Tahoma"/>
              </a:rPr>
              <a:t>2</a:t>
            </a:r>
            <a:endParaRPr sz="1700">
              <a:latin typeface="Tahoma"/>
              <a:cs typeface="Tahom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883026" y="2968370"/>
            <a:ext cx="11121390" cy="11430"/>
          </a:xfrm>
          <a:custGeom>
            <a:avLst/>
            <a:gdLst/>
            <a:ahLst/>
            <a:cxnLst/>
            <a:rect l="l" t="t" r="r" b="b"/>
            <a:pathLst>
              <a:path w="11121390" h="11430">
                <a:moveTo>
                  <a:pt x="11118596" y="0"/>
                </a:moveTo>
                <a:lnTo>
                  <a:pt x="2540" y="0"/>
                </a:lnTo>
                <a:lnTo>
                  <a:pt x="0" y="2666"/>
                </a:lnTo>
                <a:lnTo>
                  <a:pt x="0" y="5714"/>
                </a:lnTo>
                <a:lnTo>
                  <a:pt x="0" y="8889"/>
                </a:lnTo>
                <a:lnTo>
                  <a:pt x="2540" y="11429"/>
                </a:lnTo>
                <a:lnTo>
                  <a:pt x="11118596" y="11429"/>
                </a:lnTo>
                <a:lnTo>
                  <a:pt x="11121136" y="8889"/>
                </a:lnTo>
                <a:lnTo>
                  <a:pt x="11121136" y="2666"/>
                </a:lnTo>
                <a:lnTo>
                  <a:pt x="11118596" y="0"/>
                </a:lnTo>
                <a:close/>
              </a:path>
            </a:pathLst>
          </a:custGeom>
          <a:solidFill>
            <a:srgbClr val="FF6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382392" y="2015278"/>
            <a:ext cx="11639550" cy="98933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400" spc="120" dirty="0">
                <a:solidFill>
                  <a:srgbClr val="54565A"/>
                </a:solidFill>
                <a:latin typeface="Tahoma"/>
                <a:cs typeface="Tahoma"/>
              </a:rPr>
              <a:t>Чувство</a:t>
            </a:r>
            <a:r>
              <a:rPr sz="2400" spc="-90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95" dirty="0">
                <a:solidFill>
                  <a:srgbClr val="54565A"/>
                </a:solidFill>
                <a:latin typeface="Tahoma"/>
                <a:cs typeface="Tahoma"/>
              </a:rPr>
              <a:t>взрослости</a:t>
            </a:r>
            <a:endParaRPr sz="2400">
              <a:latin typeface="Tahoma"/>
              <a:cs typeface="Tahoma"/>
            </a:endParaRPr>
          </a:p>
          <a:p>
            <a:pPr marL="12700" marR="5080">
              <a:lnSpc>
                <a:spcPts val="2000"/>
              </a:lnSpc>
              <a:spcBef>
                <a:spcPts val="430"/>
              </a:spcBef>
              <a:tabLst>
                <a:tab pos="11626215" algn="l"/>
              </a:tabLst>
            </a:pP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Растущее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стремление 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к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54565A"/>
                </a:solidFill>
                <a:latin typeface="Arial Black"/>
                <a:cs typeface="Arial Black"/>
              </a:rPr>
              <a:t>независимости </a:t>
            </a: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при</a:t>
            </a:r>
            <a:r>
              <a:rPr sz="1800" spc="-15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одновременной</a:t>
            </a:r>
            <a:r>
              <a:rPr sz="1800" spc="-16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05" dirty="0">
                <a:solidFill>
                  <a:srgbClr val="54565A"/>
                </a:solidFill>
                <a:latin typeface="Arial Black"/>
                <a:cs typeface="Arial Black"/>
              </a:rPr>
              <a:t>потребности</a:t>
            </a: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20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1800" spc="-21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30" dirty="0">
                <a:solidFill>
                  <a:srgbClr val="54565A"/>
                </a:solidFill>
                <a:latin typeface="Arial Black"/>
                <a:cs typeface="Arial Black"/>
              </a:rPr>
              <a:t>поддержке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85" dirty="0">
                <a:solidFill>
                  <a:srgbClr val="54565A"/>
                </a:solidFill>
                <a:latin typeface="Arial Black"/>
                <a:cs typeface="Arial Black"/>
              </a:rPr>
              <a:t>взрослых,</a:t>
            </a:r>
            <a:r>
              <a:rPr sz="1800" spc="-1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5" dirty="0">
                <a:solidFill>
                  <a:srgbClr val="54565A"/>
                </a:solidFill>
                <a:latin typeface="Arial Black"/>
                <a:cs typeface="Arial Black"/>
              </a:rPr>
              <a:t>что </a:t>
            </a:r>
            <a:r>
              <a:rPr sz="1800" spc="-150" dirty="0">
                <a:solidFill>
                  <a:srgbClr val="54565A"/>
                </a:solidFill>
                <a:latin typeface="Arial Black"/>
                <a:cs typeface="Arial Black"/>
              </a:rPr>
              <a:t>мож</a:t>
            </a:r>
            <a:r>
              <a:rPr sz="1800" u="heavy" spc="-150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ет</a:t>
            </a:r>
            <a:r>
              <a:rPr sz="1800" u="heavy" spc="-175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 вызывать</a:t>
            </a:r>
            <a:r>
              <a:rPr sz="1800" u="heavy" spc="-190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 </a:t>
            </a:r>
            <a:r>
              <a:rPr sz="1800" u="heavy" spc="-135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внутренние</a:t>
            </a:r>
            <a:r>
              <a:rPr sz="1800" u="heavy" spc="-114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 </a:t>
            </a:r>
            <a:r>
              <a:rPr sz="1800" u="heavy" spc="-10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противоречия.</a:t>
            </a:r>
            <a:r>
              <a:rPr sz="1800" u="heavy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	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38276" y="3048254"/>
            <a:ext cx="2669540" cy="902969"/>
          </a:xfrm>
          <a:custGeom>
            <a:avLst/>
            <a:gdLst/>
            <a:ahLst/>
            <a:cxnLst/>
            <a:rect l="l" t="t" r="r" b="b"/>
            <a:pathLst>
              <a:path w="2669540" h="902970">
                <a:moveTo>
                  <a:pt x="0" y="141097"/>
                </a:moveTo>
                <a:lnTo>
                  <a:pt x="7191" y="96479"/>
                </a:lnTo>
                <a:lnTo>
                  <a:pt x="27217" y="57744"/>
                </a:lnTo>
                <a:lnTo>
                  <a:pt x="57752" y="27208"/>
                </a:lnTo>
                <a:lnTo>
                  <a:pt x="96474" y="7188"/>
                </a:lnTo>
                <a:lnTo>
                  <a:pt x="141058" y="0"/>
                </a:lnTo>
                <a:lnTo>
                  <a:pt x="2528189" y="0"/>
                </a:lnTo>
                <a:lnTo>
                  <a:pt x="2572757" y="7188"/>
                </a:lnTo>
                <a:lnTo>
                  <a:pt x="2611486" y="27208"/>
                </a:lnTo>
                <a:lnTo>
                  <a:pt x="2642040" y="57744"/>
                </a:lnTo>
                <a:lnTo>
                  <a:pt x="2662085" y="96479"/>
                </a:lnTo>
                <a:lnTo>
                  <a:pt x="2669286" y="141097"/>
                </a:lnTo>
                <a:lnTo>
                  <a:pt x="2669286" y="761619"/>
                </a:lnTo>
                <a:lnTo>
                  <a:pt x="2662085" y="806236"/>
                </a:lnTo>
                <a:lnTo>
                  <a:pt x="2642040" y="844971"/>
                </a:lnTo>
                <a:lnTo>
                  <a:pt x="2611486" y="875507"/>
                </a:lnTo>
                <a:lnTo>
                  <a:pt x="2572757" y="895527"/>
                </a:lnTo>
                <a:lnTo>
                  <a:pt x="2528189" y="902716"/>
                </a:lnTo>
                <a:lnTo>
                  <a:pt x="141058" y="902716"/>
                </a:lnTo>
                <a:lnTo>
                  <a:pt x="96474" y="895527"/>
                </a:lnTo>
                <a:lnTo>
                  <a:pt x="57752" y="875507"/>
                </a:lnTo>
                <a:lnTo>
                  <a:pt x="27217" y="844971"/>
                </a:lnTo>
                <a:lnTo>
                  <a:pt x="7191" y="806236"/>
                </a:lnTo>
                <a:lnTo>
                  <a:pt x="0" y="761619"/>
                </a:lnTo>
                <a:lnTo>
                  <a:pt x="0" y="141097"/>
                </a:lnTo>
                <a:close/>
              </a:path>
            </a:pathLst>
          </a:custGeom>
          <a:ln w="762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43252" y="3308730"/>
            <a:ext cx="159385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spc="70" dirty="0">
                <a:solidFill>
                  <a:srgbClr val="54565A"/>
                </a:solidFill>
                <a:latin typeface="Tahoma"/>
                <a:cs typeface="Tahoma"/>
              </a:rPr>
              <a:t>3</a:t>
            </a:r>
            <a:endParaRPr sz="17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33420" y="3049600"/>
            <a:ext cx="10775315" cy="87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15"/>
              </a:lnSpc>
              <a:spcBef>
                <a:spcPts val="100"/>
              </a:spcBef>
            </a:pPr>
            <a:r>
              <a:rPr sz="2400" spc="110" dirty="0">
                <a:solidFill>
                  <a:srgbClr val="54565A"/>
                </a:solidFill>
                <a:latin typeface="Tahoma"/>
                <a:cs typeface="Tahoma"/>
              </a:rPr>
              <a:t>Физические</a:t>
            </a:r>
            <a:r>
              <a:rPr sz="2400" spc="-20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90" dirty="0">
                <a:solidFill>
                  <a:srgbClr val="54565A"/>
                </a:solidFill>
                <a:latin typeface="Tahoma"/>
                <a:cs typeface="Tahoma"/>
              </a:rPr>
              <a:t>изменения</a:t>
            </a:r>
            <a:endParaRPr sz="2400">
              <a:latin typeface="Tahoma"/>
              <a:cs typeface="Tahoma"/>
            </a:endParaRPr>
          </a:p>
          <a:p>
            <a:pPr marL="62865" marR="5080">
              <a:lnSpc>
                <a:spcPts val="2000"/>
              </a:lnSpc>
              <a:spcBef>
                <a:spcPts val="35"/>
              </a:spcBef>
              <a:tabLst>
                <a:tab pos="10761980" algn="l"/>
              </a:tabLst>
            </a:pP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Быстрый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85" dirty="0">
                <a:solidFill>
                  <a:srgbClr val="54565A"/>
                </a:solidFill>
                <a:latin typeface="Arial Black"/>
                <a:cs typeface="Arial Black"/>
              </a:rPr>
              <a:t>рост,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55" dirty="0">
                <a:solidFill>
                  <a:srgbClr val="54565A"/>
                </a:solidFill>
                <a:latin typeface="Arial Black"/>
                <a:cs typeface="Arial Black"/>
              </a:rPr>
              <a:t>гормональные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30" dirty="0">
                <a:solidFill>
                  <a:srgbClr val="54565A"/>
                </a:solidFill>
                <a:latin typeface="Arial Black"/>
                <a:cs typeface="Arial Black"/>
              </a:rPr>
              <a:t>перестройки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00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1800" spc="-185" dirty="0">
                <a:solidFill>
                  <a:srgbClr val="54565A"/>
                </a:solidFill>
                <a:latin typeface="Arial Black"/>
                <a:cs typeface="Arial Black"/>
              </a:rPr>
              <a:t> изменение</a:t>
            </a: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10" dirty="0">
                <a:solidFill>
                  <a:srgbClr val="54565A"/>
                </a:solidFill>
                <a:latin typeface="Arial Black"/>
                <a:cs typeface="Arial Black"/>
              </a:rPr>
              <a:t>тела,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30" dirty="0">
                <a:solidFill>
                  <a:srgbClr val="54565A"/>
                </a:solidFill>
                <a:latin typeface="Arial Black"/>
                <a:cs typeface="Arial Black"/>
              </a:rPr>
              <a:t>которые</a:t>
            </a:r>
            <a:r>
              <a:rPr sz="1800" spc="-204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95" dirty="0">
                <a:solidFill>
                  <a:srgbClr val="54565A"/>
                </a:solidFill>
                <a:latin typeface="Arial Black"/>
                <a:cs typeface="Arial Black"/>
              </a:rPr>
              <a:t>могут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10" dirty="0">
                <a:solidFill>
                  <a:srgbClr val="54565A"/>
                </a:solidFill>
                <a:latin typeface="Arial Black"/>
                <a:cs typeface="Arial Black"/>
              </a:rPr>
              <a:t>влиять</a:t>
            </a:r>
            <a:r>
              <a:rPr sz="1800" spc="-1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5" dirty="0">
                <a:solidFill>
                  <a:srgbClr val="54565A"/>
                </a:solidFill>
                <a:latin typeface="Arial Black"/>
                <a:cs typeface="Arial Black"/>
              </a:rPr>
              <a:t>на </a:t>
            </a:r>
            <a:r>
              <a:rPr sz="1800" spc="-10" dirty="0">
                <a:solidFill>
                  <a:srgbClr val="54565A"/>
                </a:solidFill>
                <a:latin typeface="Arial Black"/>
                <a:cs typeface="Arial Black"/>
              </a:rPr>
              <a:t>самоо</a:t>
            </a:r>
            <a:r>
              <a:rPr sz="1800" u="heavy" spc="-10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ценку.</a:t>
            </a:r>
            <a:r>
              <a:rPr sz="1800" u="heavy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	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997325" y="3950080"/>
            <a:ext cx="9993630" cy="11430"/>
          </a:xfrm>
          <a:custGeom>
            <a:avLst/>
            <a:gdLst/>
            <a:ahLst/>
            <a:cxnLst/>
            <a:rect l="l" t="t" r="r" b="b"/>
            <a:pathLst>
              <a:path w="9993630" h="11429">
                <a:moveTo>
                  <a:pt x="9990836" y="0"/>
                </a:moveTo>
                <a:lnTo>
                  <a:pt x="2539" y="0"/>
                </a:lnTo>
                <a:lnTo>
                  <a:pt x="0" y="2540"/>
                </a:lnTo>
                <a:lnTo>
                  <a:pt x="0" y="5715"/>
                </a:lnTo>
                <a:lnTo>
                  <a:pt x="0" y="8763"/>
                </a:lnTo>
                <a:lnTo>
                  <a:pt x="2539" y="11430"/>
                </a:lnTo>
                <a:lnTo>
                  <a:pt x="9990836" y="11430"/>
                </a:lnTo>
                <a:lnTo>
                  <a:pt x="9993376" y="8763"/>
                </a:lnTo>
                <a:lnTo>
                  <a:pt x="9993376" y="2540"/>
                </a:lnTo>
                <a:lnTo>
                  <a:pt x="9990836" y="0"/>
                </a:lnTo>
                <a:close/>
              </a:path>
            </a:pathLst>
          </a:custGeom>
          <a:solidFill>
            <a:srgbClr val="FF6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38276" y="4029328"/>
            <a:ext cx="3559175" cy="902969"/>
          </a:xfrm>
          <a:custGeom>
            <a:avLst/>
            <a:gdLst/>
            <a:ahLst/>
            <a:cxnLst/>
            <a:rect l="l" t="t" r="r" b="b"/>
            <a:pathLst>
              <a:path w="3559175" h="902970">
                <a:moveTo>
                  <a:pt x="0" y="141097"/>
                </a:moveTo>
                <a:lnTo>
                  <a:pt x="7191" y="96479"/>
                </a:lnTo>
                <a:lnTo>
                  <a:pt x="27217" y="57744"/>
                </a:lnTo>
                <a:lnTo>
                  <a:pt x="57752" y="27208"/>
                </a:lnTo>
                <a:lnTo>
                  <a:pt x="96474" y="7188"/>
                </a:lnTo>
                <a:lnTo>
                  <a:pt x="141058" y="0"/>
                </a:lnTo>
                <a:lnTo>
                  <a:pt x="3417951" y="0"/>
                </a:lnTo>
                <a:lnTo>
                  <a:pt x="3462519" y="7188"/>
                </a:lnTo>
                <a:lnTo>
                  <a:pt x="3501248" y="27208"/>
                </a:lnTo>
                <a:lnTo>
                  <a:pt x="3531802" y="57744"/>
                </a:lnTo>
                <a:lnTo>
                  <a:pt x="3551847" y="96479"/>
                </a:lnTo>
                <a:lnTo>
                  <a:pt x="3559048" y="141097"/>
                </a:lnTo>
                <a:lnTo>
                  <a:pt x="3559048" y="761619"/>
                </a:lnTo>
                <a:lnTo>
                  <a:pt x="3551847" y="806236"/>
                </a:lnTo>
                <a:lnTo>
                  <a:pt x="3531802" y="844971"/>
                </a:lnTo>
                <a:lnTo>
                  <a:pt x="3501248" y="875507"/>
                </a:lnTo>
                <a:lnTo>
                  <a:pt x="3462519" y="895527"/>
                </a:lnTo>
                <a:lnTo>
                  <a:pt x="3417951" y="902716"/>
                </a:lnTo>
                <a:lnTo>
                  <a:pt x="141058" y="902716"/>
                </a:lnTo>
                <a:lnTo>
                  <a:pt x="96474" y="895527"/>
                </a:lnTo>
                <a:lnTo>
                  <a:pt x="57752" y="875507"/>
                </a:lnTo>
                <a:lnTo>
                  <a:pt x="27217" y="844971"/>
                </a:lnTo>
                <a:lnTo>
                  <a:pt x="7191" y="806236"/>
                </a:lnTo>
                <a:lnTo>
                  <a:pt x="0" y="761619"/>
                </a:lnTo>
                <a:lnTo>
                  <a:pt x="0" y="141097"/>
                </a:lnTo>
                <a:close/>
              </a:path>
            </a:pathLst>
          </a:custGeom>
          <a:ln w="7619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135251" y="4318507"/>
            <a:ext cx="165735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spc="125" dirty="0">
                <a:solidFill>
                  <a:srgbClr val="54565A"/>
                </a:solidFill>
                <a:latin typeface="Tahoma"/>
                <a:cs typeface="Tahoma"/>
              </a:rPr>
              <a:t>4</a:t>
            </a:r>
            <a:endParaRPr sz="17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00271" y="3980095"/>
            <a:ext cx="9790430" cy="97155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2400" spc="105" dirty="0">
                <a:solidFill>
                  <a:srgbClr val="54565A"/>
                </a:solidFill>
                <a:latin typeface="Tahoma"/>
                <a:cs typeface="Tahoma"/>
              </a:rPr>
              <a:t>Эмоциональная</a:t>
            </a:r>
            <a:r>
              <a:rPr sz="2400" spc="-55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85" dirty="0">
                <a:solidFill>
                  <a:srgbClr val="54565A"/>
                </a:solidFill>
                <a:latin typeface="Tahoma"/>
                <a:cs typeface="Tahoma"/>
              </a:rPr>
              <a:t>чувствительность</a:t>
            </a:r>
            <a:endParaRPr sz="2400">
              <a:latin typeface="Tahoma"/>
              <a:cs typeface="Tahoma"/>
            </a:endParaRPr>
          </a:p>
          <a:p>
            <a:pPr marL="12700" marR="5080">
              <a:lnSpc>
                <a:spcPts val="2000"/>
              </a:lnSpc>
              <a:spcBef>
                <a:spcPts val="370"/>
              </a:spcBef>
              <a:tabLst>
                <a:tab pos="9777095" algn="l"/>
              </a:tabLst>
            </a:pPr>
            <a:r>
              <a:rPr sz="1800" spc="-170" dirty="0">
                <a:solidFill>
                  <a:srgbClr val="54565A"/>
                </a:solidFill>
                <a:latin typeface="Arial Black"/>
                <a:cs typeface="Arial Black"/>
              </a:rPr>
              <a:t>Яркие</a:t>
            </a:r>
            <a:r>
              <a:rPr sz="1800" spc="-21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00" dirty="0">
                <a:solidFill>
                  <a:srgbClr val="54565A"/>
                </a:solidFill>
                <a:latin typeface="Arial Black"/>
                <a:cs typeface="Arial Black"/>
              </a:rPr>
              <a:t>и 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меняющиеся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50" dirty="0">
                <a:solidFill>
                  <a:srgbClr val="54565A"/>
                </a:solidFill>
                <a:latin typeface="Arial Black"/>
                <a:cs typeface="Arial Black"/>
              </a:rPr>
              <a:t>эмоции,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54565A"/>
                </a:solidFill>
                <a:latin typeface="Arial Black"/>
                <a:cs typeface="Arial Black"/>
              </a:rPr>
              <a:t>усиленная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реакция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на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оценки</a:t>
            </a:r>
            <a:r>
              <a:rPr sz="1800" spc="-204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00" dirty="0">
                <a:solidFill>
                  <a:srgbClr val="54565A"/>
                </a:solidFill>
                <a:latin typeface="Arial Black"/>
                <a:cs typeface="Arial Black"/>
              </a:rPr>
              <a:t>и </a:t>
            </a:r>
            <a:r>
              <a:rPr sz="1800" spc="-135" dirty="0">
                <a:solidFill>
                  <a:srgbClr val="54565A"/>
                </a:solidFill>
                <a:latin typeface="Arial Black"/>
                <a:cs typeface="Arial Black"/>
              </a:rPr>
              <a:t>отношение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со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70" dirty="0">
                <a:solidFill>
                  <a:srgbClr val="54565A"/>
                </a:solidFill>
                <a:latin typeface="Arial Black"/>
                <a:cs typeface="Arial Black"/>
              </a:rPr>
              <a:t>стороны </a:t>
            </a:r>
            <a:r>
              <a:rPr sz="1800" spc="-10" dirty="0">
                <a:solidFill>
                  <a:srgbClr val="54565A"/>
                </a:solidFill>
                <a:latin typeface="Arial Black"/>
                <a:cs typeface="Arial Black"/>
              </a:rPr>
              <a:t>окружа</a:t>
            </a:r>
            <a:r>
              <a:rPr sz="1800" u="heavy" spc="-10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ющих.</a:t>
            </a:r>
            <a:r>
              <a:rPr sz="1800" u="heavy" dirty="0">
                <a:solidFill>
                  <a:srgbClr val="54565A"/>
                </a:solidFill>
                <a:uFill>
                  <a:solidFill>
                    <a:srgbClr val="00AFEF"/>
                  </a:solidFill>
                </a:uFill>
                <a:latin typeface="Arial Black"/>
                <a:cs typeface="Arial Black"/>
              </a:rPr>
              <a:t>	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107432" y="4975478"/>
            <a:ext cx="8865870" cy="11430"/>
          </a:xfrm>
          <a:custGeom>
            <a:avLst/>
            <a:gdLst/>
            <a:ahLst/>
            <a:cxnLst/>
            <a:rect l="l" t="t" r="r" b="b"/>
            <a:pathLst>
              <a:path w="8865869" h="11429">
                <a:moveTo>
                  <a:pt x="8863075" y="0"/>
                </a:moveTo>
                <a:lnTo>
                  <a:pt x="2539" y="0"/>
                </a:lnTo>
                <a:lnTo>
                  <a:pt x="0" y="2667"/>
                </a:lnTo>
                <a:lnTo>
                  <a:pt x="0" y="5715"/>
                </a:lnTo>
                <a:lnTo>
                  <a:pt x="0" y="8890"/>
                </a:lnTo>
                <a:lnTo>
                  <a:pt x="2539" y="11430"/>
                </a:lnTo>
                <a:lnTo>
                  <a:pt x="8863075" y="11430"/>
                </a:lnTo>
                <a:lnTo>
                  <a:pt x="8865616" y="8890"/>
                </a:lnTo>
                <a:lnTo>
                  <a:pt x="8865616" y="2667"/>
                </a:lnTo>
                <a:lnTo>
                  <a:pt x="8863075" y="0"/>
                </a:lnTo>
                <a:close/>
              </a:path>
            </a:pathLst>
          </a:custGeom>
          <a:solidFill>
            <a:srgbClr val="FF6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8276" y="5010403"/>
            <a:ext cx="4448810" cy="1153795"/>
          </a:xfrm>
          <a:custGeom>
            <a:avLst/>
            <a:gdLst/>
            <a:ahLst/>
            <a:cxnLst/>
            <a:rect l="l" t="t" r="r" b="b"/>
            <a:pathLst>
              <a:path w="4448810" h="1153795">
                <a:moveTo>
                  <a:pt x="0" y="141097"/>
                </a:moveTo>
                <a:lnTo>
                  <a:pt x="7191" y="96479"/>
                </a:lnTo>
                <a:lnTo>
                  <a:pt x="27217" y="57744"/>
                </a:lnTo>
                <a:lnTo>
                  <a:pt x="57752" y="27208"/>
                </a:lnTo>
                <a:lnTo>
                  <a:pt x="96474" y="7188"/>
                </a:lnTo>
                <a:lnTo>
                  <a:pt x="141058" y="0"/>
                </a:lnTo>
                <a:lnTo>
                  <a:pt x="4307713" y="0"/>
                </a:lnTo>
                <a:lnTo>
                  <a:pt x="4352268" y="7188"/>
                </a:lnTo>
                <a:lnTo>
                  <a:pt x="4390966" y="27208"/>
                </a:lnTo>
                <a:lnTo>
                  <a:pt x="4421482" y="57744"/>
                </a:lnTo>
                <a:lnTo>
                  <a:pt x="4441495" y="96479"/>
                </a:lnTo>
                <a:lnTo>
                  <a:pt x="4448683" y="141097"/>
                </a:lnTo>
                <a:lnTo>
                  <a:pt x="4448683" y="1012317"/>
                </a:lnTo>
                <a:lnTo>
                  <a:pt x="4441495" y="1056872"/>
                </a:lnTo>
                <a:lnTo>
                  <a:pt x="4421482" y="1095570"/>
                </a:lnTo>
                <a:lnTo>
                  <a:pt x="4390966" y="1126086"/>
                </a:lnTo>
                <a:lnTo>
                  <a:pt x="4352268" y="1146099"/>
                </a:lnTo>
                <a:lnTo>
                  <a:pt x="4307713" y="1153287"/>
                </a:lnTo>
                <a:lnTo>
                  <a:pt x="141058" y="1153287"/>
                </a:lnTo>
                <a:lnTo>
                  <a:pt x="96474" y="1146099"/>
                </a:lnTo>
                <a:lnTo>
                  <a:pt x="57752" y="1126086"/>
                </a:lnTo>
                <a:lnTo>
                  <a:pt x="27217" y="1095570"/>
                </a:lnTo>
                <a:lnTo>
                  <a:pt x="7191" y="1056872"/>
                </a:lnTo>
                <a:lnTo>
                  <a:pt x="0" y="1012317"/>
                </a:lnTo>
                <a:lnTo>
                  <a:pt x="0" y="141097"/>
                </a:lnTo>
                <a:close/>
              </a:path>
            </a:pathLst>
          </a:custGeom>
          <a:ln w="762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696717" y="5432552"/>
            <a:ext cx="154305" cy="28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30" dirty="0">
                <a:solidFill>
                  <a:srgbClr val="54565A"/>
                </a:solidFill>
                <a:latin typeface="Tahoma"/>
                <a:cs typeface="Tahoma"/>
              </a:rPr>
              <a:t>5</a:t>
            </a:r>
            <a:endParaRPr sz="17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095113" y="4880652"/>
            <a:ext cx="8990330" cy="1092835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75"/>
              </a:spcBef>
            </a:pPr>
            <a:r>
              <a:rPr sz="2400" spc="95" dirty="0">
                <a:solidFill>
                  <a:srgbClr val="54565A"/>
                </a:solidFill>
                <a:latin typeface="Tahoma"/>
                <a:cs typeface="Tahoma"/>
              </a:rPr>
              <a:t>Социальная</a:t>
            </a:r>
            <a:r>
              <a:rPr sz="2400" spc="-65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105" dirty="0">
                <a:solidFill>
                  <a:srgbClr val="54565A"/>
                </a:solidFill>
                <a:latin typeface="Tahoma"/>
                <a:cs typeface="Tahoma"/>
              </a:rPr>
              <a:t>жизнь</a:t>
            </a:r>
            <a:r>
              <a:rPr sz="2400" spc="-60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85" dirty="0">
                <a:solidFill>
                  <a:srgbClr val="54565A"/>
                </a:solidFill>
                <a:latin typeface="Tahoma"/>
                <a:cs typeface="Tahoma"/>
              </a:rPr>
              <a:t>в</a:t>
            </a:r>
            <a:r>
              <a:rPr sz="2400" spc="-75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80" dirty="0">
                <a:solidFill>
                  <a:srgbClr val="54565A"/>
                </a:solidFill>
                <a:latin typeface="Tahoma"/>
                <a:cs typeface="Tahoma"/>
              </a:rPr>
              <a:t>центре</a:t>
            </a:r>
            <a:r>
              <a:rPr sz="2400" spc="-65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75" dirty="0">
                <a:solidFill>
                  <a:srgbClr val="54565A"/>
                </a:solidFill>
                <a:latin typeface="Tahoma"/>
                <a:cs typeface="Tahoma"/>
              </a:rPr>
              <a:t>внимания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ts val="2080"/>
              </a:lnSpc>
              <a:spcBef>
                <a:spcPts val="580"/>
              </a:spcBef>
            </a:pPr>
            <a:r>
              <a:rPr sz="1800" spc="-185" dirty="0">
                <a:solidFill>
                  <a:srgbClr val="54565A"/>
                </a:solidFill>
                <a:latin typeface="Arial Black"/>
                <a:cs typeface="Arial Black"/>
              </a:rPr>
              <a:t>Общение</a:t>
            </a:r>
            <a:r>
              <a:rPr sz="1800" spc="-1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со</a:t>
            </a:r>
            <a:r>
              <a:rPr sz="1800" spc="-1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55" dirty="0">
                <a:solidFill>
                  <a:srgbClr val="54565A"/>
                </a:solidFill>
                <a:latin typeface="Arial Black"/>
                <a:cs typeface="Arial Black"/>
              </a:rPr>
              <a:t>сверстниками</a:t>
            </a:r>
            <a:r>
              <a:rPr sz="1800" spc="-15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14" dirty="0">
                <a:solidFill>
                  <a:srgbClr val="54565A"/>
                </a:solidFill>
                <a:latin typeface="Arial Black"/>
                <a:cs typeface="Arial Black"/>
              </a:rPr>
              <a:t>становится</a:t>
            </a:r>
            <a:r>
              <a:rPr sz="1800" spc="-1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особенно</a:t>
            </a:r>
            <a:r>
              <a:rPr sz="1800" spc="-1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00" dirty="0">
                <a:solidFill>
                  <a:srgbClr val="54565A"/>
                </a:solidFill>
                <a:latin typeface="Arial Black"/>
                <a:cs typeface="Arial Black"/>
              </a:rPr>
              <a:t>важным, </a:t>
            </a:r>
            <a:r>
              <a:rPr sz="1800" spc="-95" dirty="0">
                <a:solidFill>
                  <a:srgbClr val="54565A"/>
                </a:solidFill>
                <a:latin typeface="Arial Black"/>
                <a:cs typeface="Arial Black"/>
              </a:rPr>
              <a:t>растёт</a:t>
            </a:r>
            <a:r>
              <a:rPr sz="1800" spc="-13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55" dirty="0">
                <a:solidFill>
                  <a:srgbClr val="54565A"/>
                </a:solidFill>
                <a:latin typeface="Arial Black"/>
                <a:cs typeface="Arial Black"/>
              </a:rPr>
              <a:t>потребность</a:t>
            </a:r>
            <a:endParaRPr sz="1800">
              <a:latin typeface="Arial Black"/>
              <a:cs typeface="Arial Black"/>
            </a:endParaRPr>
          </a:p>
          <a:p>
            <a:pPr marL="12700">
              <a:lnSpc>
                <a:spcPts val="2080"/>
              </a:lnSpc>
            </a:pPr>
            <a:r>
              <a:rPr sz="1800" spc="-120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25" dirty="0">
                <a:solidFill>
                  <a:srgbClr val="54565A"/>
                </a:solidFill>
                <a:latin typeface="Arial Black"/>
                <a:cs typeface="Arial Black"/>
              </a:rPr>
              <a:t>принятии,</a:t>
            </a:r>
            <a:r>
              <a:rPr sz="1800" spc="-15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а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65" dirty="0">
                <a:solidFill>
                  <a:srgbClr val="54565A"/>
                </a:solidFill>
                <a:latin typeface="Arial Black"/>
                <a:cs typeface="Arial Black"/>
              </a:rPr>
              <a:t>влияние</a:t>
            </a:r>
            <a:r>
              <a:rPr sz="1800" spc="-1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95" dirty="0">
                <a:solidFill>
                  <a:srgbClr val="54565A"/>
                </a:solidFill>
                <a:latin typeface="Arial Black"/>
                <a:cs typeface="Arial Black"/>
              </a:rPr>
              <a:t>авторитета</a:t>
            </a:r>
            <a:r>
              <a:rPr sz="1800" spc="-16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25" dirty="0">
                <a:solidFill>
                  <a:srgbClr val="54565A"/>
                </a:solidFill>
                <a:latin typeface="Arial Black"/>
                <a:cs typeface="Arial Black"/>
              </a:rPr>
              <a:t>родителей</a:t>
            </a:r>
            <a:r>
              <a:rPr sz="1800" spc="-1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50" dirty="0">
                <a:solidFill>
                  <a:srgbClr val="54565A"/>
                </a:solidFill>
                <a:latin typeface="Arial Black"/>
                <a:cs typeface="Arial Black"/>
              </a:rPr>
              <a:t>может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0" dirty="0">
                <a:solidFill>
                  <a:srgbClr val="54565A"/>
                </a:solidFill>
                <a:latin typeface="Arial Black"/>
                <a:cs typeface="Arial Black"/>
              </a:rPr>
              <a:t>снижаться.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6335712" y="6130734"/>
            <a:ext cx="7747634" cy="20955"/>
            <a:chOff x="6335712" y="6130734"/>
            <a:chExt cx="7747634" cy="20955"/>
          </a:xfrm>
        </p:grpSpPr>
        <p:sp>
          <p:nvSpPr>
            <p:cNvPr id="29" name="object 29"/>
            <p:cNvSpPr/>
            <p:nvPr/>
          </p:nvSpPr>
          <p:spPr>
            <a:xfrm>
              <a:off x="6340475" y="6135496"/>
              <a:ext cx="7738109" cy="11430"/>
            </a:xfrm>
            <a:custGeom>
              <a:avLst/>
              <a:gdLst/>
              <a:ahLst/>
              <a:cxnLst/>
              <a:rect l="l" t="t" r="r" b="b"/>
              <a:pathLst>
                <a:path w="7738109" h="11429">
                  <a:moveTo>
                    <a:pt x="7735315" y="0"/>
                  </a:moveTo>
                  <a:lnTo>
                    <a:pt x="2539" y="0"/>
                  </a:lnTo>
                  <a:lnTo>
                    <a:pt x="0" y="2539"/>
                  </a:lnTo>
                  <a:lnTo>
                    <a:pt x="0" y="5714"/>
                  </a:lnTo>
                  <a:lnTo>
                    <a:pt x="0" y="8889"/>
                  </a:lnTo>
                  <a:lnTo>
                    <a:pt x="2539" y="11429"/>
                  </a:lnTo>
                  <a:lnTo>
                    <a:pt x="7735315" y="11429"/>
                  </a:lnTo>
                  <a:lnTo>
                    <a:pt x="7737856" y="8889"/>
                  </a:lnTo>
                  <a:lnTo>
                    <a:pt x="7737856" y="2539"/>
                  </a:lnTo>
                  <a:lnTo>
                    <a:pt x="7735315" y="0"/>
                  </a:lnTo>
                  <a:close/>
                </a:path>
              </a:pathLst>
            </a:custGeom>
            <a:solidFill>
              <a:srgbClr val="FF6F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340475" y="6135496"/>
              <a:ext cx="7738109" cy="11430"/>
            </a:xfrm>
            <a:custGeom>
              <a:avLst/>
              <a:gdLst/>
              <a:ahLst/>
              <a:cxnLst/>
              <a:rect l="l" t="t" r="r" b="b"/>
              <a:pathLst>
                <a:path w="7738109" h="11429">
                  <a:moveTo>
                    <a:pt x="0" y="5714"/>
                  </a:moveTo>
                  <a:lnTo>
                    <a:pt x="0" y="2539"/>
                  </a:lnTo>
                  <a:lnTo>
                    <a:pt x="2539" y="0"/>
                  </a:lnTo>
                  <a:lnTo>
                    <a:pt x="5714" y="0"/>
                  </a:lnTo>
                  <a:lnTo>
                    <a:pt x="7732140" y="0"/>
                  </a:lnTo>
                  <a:lnTo>
                    <a:pt x="7735315" y="0"/>
                  </a:lnTo>
                  <a:lnTo>
                    <a:pt x="7737856" y="2539"/>
                  </a:lnTo>
                  <a:lnTo>
                    <a:pt x="7737856" y="5714"/>
                  </a:lnTo>
                  <a:lnTo>
                    <a:pt x="7737856" y="8889"/>
                  </a:lnTo>
                  <a:lnTo>
                    <a:pt x="7735315" y="11429"/>
                  </a:lnTo>
                  <a:lnTo>
                    <a:pt x="7732140" y="11429"/>
                  </a:lnTo>
                  <a:lnTo>
                    <a:pt x="5714" y="11429"/>
                  </a:lnTo>
                  <a:lnTo>
                    <a:pt x="2539" y="11429"/>
                  </a:lnTo>
                  <a:lnTo>
                    <a:pt x="0" y="8889"/>
                  </a:lnTo>
                  <a:lnTo>
                    <a:pt x="0" y="5714"/>
                  </a:lnTo>
                  <a:close/>
                </a:path>
              </a:pathLst>
            </a:custGeom>
            <a:ln w="9525">
              <a:solidFill>
                <a:srgbClr val="00AF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438276" y="6242050"/>
            <a:ext cx="5339080" cy="1153795"/>
          </a:xfrm>
          <a:custGeom>
            <a:avLst/>
            <a:gdLst/>
            <a:ahLst/>
            <a:cxnLst/>
            <a:rect l="l" t="t" r="r" b="b"/>
            <a:pathLst>
              <a:path w="5339080" h="1153795">
                <a:moveTo>
                  <a:pt x="0" y="141097"/>
                </a:moveTo>
                <a:lnTo>
                  <a:pt x="7191" y="96528"/>
                </a:lnTo>
                <a:lnTo>
                  <a:pt x="27217" y="57799"/>
                </a:lnTo>
                <a:lnTo>
                  <a:pt x="57752" y="27245"/>
                </a:lnTo>
                <a:lnTo>
                  <a:pt x="96474" y="7200"/>
                </a:lnTo>
                <a:lnTo>
                  <a:pt x="141058" y="0"/>
                </a:lnTo>
                <a:lnTo>
                  <a:pt x="5197475" y="0"/>
                </a:lnTo>
                <a:lnTo>
                  <a:pt x="5242092" y="7200"/>
                </a:lnTo>
                <a:lnTo>
                  <a:pt x="5280827" y="27245"/>
                </a:lnTo>
                <a:lnTo>
                  <a:pt x="5311363" y="57799"/>
                </a:lnTo>
                <a:lnTo>
                  <a:pt x="5331383" y="96528"/>
                </a:lnTo>
                <a:lnTo>
                  <a:pt x="5338572" y="141097"/>
                </a:lnTo>
                <a:lnTo>
                  <a:pt x="5338572" y="1012342"/>
                </a:lnTo>
                <a:lnTo>
                  <a:pt x="5331383" y="1056926"/>
                </a:lnTo>
                <a:lnTo>
                  <a:pt x="5311363" y="1095648"/>
                </a:lnTo>
                <a:lnTo>
                  <a:pt x="5280827" y="1126184"/>
                </a:lnTo>
                <a:lnTo>
                  <a:pt x="5242092" y="1146209"/>
                </a:lnTo>
                <a:lnTo>
                  <a:pt x="5197475" y="1153401"/>
                </a:lnTo>
                <a:lnTo>
                  <a:pt x="141058" y="1153401"/>
                </a:lnTo>
                <a:lnTo>
                  <a:pt x="96474" y="1146209"/>
                </a:lnTo>
                <a:lnTo>
                  <a:pt x="57752" y="1126184"/>
                </a:lnTo>
                <a:lnTo>
                  <a:pt x="27217" y="1095648"/>
                </a:lnTo>
                <a:lnTo>
                  <a:pt x="7191" y="1056926"/>
                </a:lnTo>
                <a:lnTo>
                  <a:pt x="0" y="1012342"/>
                </a:lnTo>
                <a:lnTo>
                  <a:pt x="0" y="141097"/>
                </a:lnTo>
                <a:close/>
              </a:path>
            </a:pathLst>
          </a:custGeom>
          <a:ln w="762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028314" y="6682485"/>
            <a:ext cx="160020" cy="28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75" dirty="0">
                <a:solidFill>
                  <a:srgbClr val="54565A"/>
                </a:solidFill>
                <a:latin typeface="Tahoma"/>
                <a:cs typeface="Tahoma"/>
              </a:rPr>
              <a:t>6</a:t>
            </a:r>
            <a:endParaRPr sz="17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992748" y="6189133"/>
            <a:ext cx="7730490" cy="106299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2400" spc="65" dirty="0">
                <a:solidFill>
                  <a:srgbClr val="54565A"/>
                </a:solidFill>
                <a:latin typeface="Tahoma"/>
                <a:cs typeface="Tahoma"/>
              </a:rPr>
              <a:t>Когнитивный</a:t>
            </a:r>
            <a:r>
              <a:rPr sz="2400" spc="-65" dirty="0">
                <a:solidFill>
                  <a:srgbClr val="54565A"/>
                </a:solidFill>
                <a:latin typeface="Tahoma"/>
                <a:cs typeface="Tahoma"/>
              </a:rPr>
              <a:t> </a:t>
            </a:r>
            <a:r>
              <a:rPr sz="2400" spc="105" dirty="0">
                <a:solidFill>
                  <a:srgbClr val="54565A"/>
                </a:solidFill>
                <a:latin typeface="Tahoma"/>
                <a:cs typeface="Tahoma"/>
              </a:rPr>
              <a:t>скачок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ts val="2080"/>
              </a:lnSpc>
              <a:spcBef>
                <a:spcPts val="484"/>
              </a:spcBef>
            </a:pPr>
            <a:r>
              <a:rPr sz="1800" spc="-155" dirty="0">
                <a:solidFill>
                  <a:srgbClr val="54565A"/>
                </a:solidFill>
                <a:latin typeface="Arial Black"/>
                <a:cs typeface="Arial Black"/>
              </a:rPr>
              <a:t>Развитие </a:t>
            </a:r>
            <a:r>
              <a:rPr sz="1800" spc="-114" dirty="0">
                <a:solidFill>
                  <a:srgbClr val="54565A"/>
                </a:solidFill>
                <a:latin typeface="Arial Black"/>
                <a:cs typeface="Arial Black"/>
              </a:rPr>
              <a:t>абстрактного</a:t>
            </a:r>
            <a:r>
              <a:rPr sz="1800" spc="-13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мышления,</a:t>
            </a:r>
            <a:r>
              <a:rPr sz="1800" spc="-1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логики,</a:t>
            </a:r>
            <a:r>
              <a:rPr sz="1800" spc="-1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35" dirty="0">
                <a:solidFill>
                  <a:srgbClr val="54565A"/>
                </a:solidFill>
                <a:latin typeface="Arial Black"/>
                <a:cs typeface="Arial Black"/>
              </a:rPr>
              <a:t>критического</a:t>
            </a:r>
            <a:r>
              <a:rPr sz="1800" spc="-14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204" dirty="0">
                <a:solidFill>
                  <a:srgbClr val="54565A"/>
                </a:solidFill>
                <a:latin typeface="Arial Black"/>
                <a:cs typeface="Arial Black"/>
              </a:rPr>
              <a:t>анализа</a:t>
            </a:r>
            <a:r>
              <a:rPr sz="1800" spc="-13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50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endParaRPr sz="1800">
              <a:latin typeface="Arial Black"/>
              <a:cs typeface="Arial Black"/>
            </a:endParaRPr>
          </a:p>
          <a:p>
            <a:pPr marL="12700">
              <a:lnSpc>
                <a:spcPts val="2080"/>
              </a:lnSpc>
            </a:pPr>
            <a:r>
              <a:rPr sz="1800" spc="-155" dirty="0">
                <a:solidFill>
                  <a:srgbClr val="54565A"/>
                </a:solidFill>
                <a:latin typeface="Arial Black"/>
                <a:cs typeface="Arial Black"/>
              </a:rPr>
              <a:t>умения</a:t>
            </a:r>
            <a:r>
              <a:rPr sz="1800" spc="-1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40" dirty="0">
                <a:solidFill>
                  <a:srgbClr val="54565A"/>
                </a:solidFill>
                <a:latin typeface="Arial Black"/>
                <a:cs typeface="Arial Black"/>
              </a:rPr>
              <a:t>задавать</a:t>
            </a:r>
            <a:r>
              <a:rPr sz="1800" spc="-16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35" dirty="0">
                <a:solidFill>
                  <a:srgbClr val="54565A"/>
                </a:solidFill>
                <a:latin typeface="Arial Black"/>
                <a:cs typeface="Arial Black"/>
              </a:rPr>
              <a:t>глубокие</a:t>
            </a:r>
            <a:r>
              <a:rPr sz="1800" spc="-1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800" spc="-10" dirty="0">
                <a:solidFill>
                  <a:srgbClr val="54565A"/>
                </a:solidFill>
                <a:latin typeface="Arial Black"/>
                <a:cs typeface="Arial Black"/>
              </a:rPr>
              <a:t>вопросы.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47636" y="7640332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316990"/>
          </a:xfrm>
          <a:prstGeom prst="rect">
            <a:avLst/>
          </a:prstGeom>
        </p:spPr>
        <p:txBody>
          <a:bodyPr vert="horz" wrap="square" lIns="0" tIns="1310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60" dirty="0"/>
              <a:t> </a:t>
            </a:r>
            <a:r>
              <a:rPr spc="-70" dirty="0" err="1" smtClean="0"/>
              <a:t>подростках</a:t>
            </a:r>
            <a:endParaRPr spc="-7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790043" y="7667665"/>
            <a:ext cx="1759585" cy="487680"/>
            <a:chOff x="12790043" y="7667665"/>
            <a:chExt cx="1759585" cy="487680"/>
          </a:xfrm>
        </p:grpSpPr>
        <p:sp>
          <p:nvSpPr>
            <p:cNvPr id="3" name="object 3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1746758" y="0"/>
                  </a:moveTo>
                  <a:lnTo>
                    <a:pt x="0" y="0"/>
                  </a:lnTo>
                  <a:lnTo>
                    <a:pt x="0" y="474560"/>
                  </a:lnTo>
                  <a:lnTo>
                    <a:pt x="1746758" y="474560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0" y="474560"/>
                  </a:moveTo>
                  <a:lnTo>
                    <a:pt x="1746758" y="474560"/>
                  </a:lnTo>
                  <a:lnTo>
                    <a:pt x="1746758" y="0"/>
                  </a:lnTo>
                  <a:lnTo>
                    <a:pt x="0" y="0"/>
                  </a:lnTo>
                  <a:lnTo>
                    <a:pt x="0" y="47456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50188" y="420323"/>
            <a:ext cx="11546205" cy="1966308"/>
          </a:xfrm>
          <a:prstGeom prst="rect">
            <a:avLst/>
          </a:prstGeom>
        </p:spPr>
        <p:txBody>
          <a:bodyPr vert="horz" wrap="square" lIns="0" tIns="728091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8000" b="1" spc="2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Поиск</a:t>
            </a:r>
            <a:r>
              <a:rPr sz="8000" b="1" spc="-1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0" b="1" spc="2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себя</a:t>
            </a:r>
          </a:p>
        </p:txBody>
      </p:sp>
      <p:sp>
        <p:nvSpPr>
          <p:cNvPr id="6" name="object 6"/>
          <p:cNvSpPr/>
          <p:nvPr/>
        </p:nvSpPr>
        <p:spPr>
          <a:xfrm>
            <a:off x="1270024" y="2469226"/>
            <a:ext cx="510540" cy="510540"/>
          </a:xfrm>
          <a:custGeom>
            <a:avLst/>
            <a:gdLst/>
            <a:ahLst/>
            <a:cxnLst/>
            <a:rect l="l" t="t" r="r" b="b"/>
            <a:pathLst>
              <a:path w="510540" h="510539">
                <a:moveTo>
                  <a:pt x="0" y="204088"/>
                </a:moveTo>
                <a:lnTo>
                  <a:pt x="5391" y="157274"/>
                </a:lnTo>
                <a:lnTo>
                  <a:pt x="20750" y="114309"/>
                </a:lnTo>
                <a:lnTo>
                  <a:pt x="44849" y="76416"/>
                </a:lnTo>
                <a:lnTo>
                  <a:pt x="76465" y="44816"/>
                </a:lnTo>
                <a:lnTo>
                  <a:pt x="114371" y="20733"/>
                </a:lnTo>
                <a:lnTo>
                  <a:pt x="157342" y="5386"/>
                </a:lnTo>
                <a:lnTo>
                  <a:pt x="204152" y="0"/>
                </a:lnTo>
                <a:lnTo>
                  <a:pt x="306158" y="0"/>
                </a:lnTo>
                <a:lnTo>
                  <a:pt x="352965" y="5386"/>
                </a:lnTo>
                <a:lnTo>
                  <a:pt x="395927" y="20733"/>
                </a:lnTo>
                <a:lnTo>
                  <a:pt x="433821" y="44816"/>
                </a:lnTo>
                <a:lnTo>
                  <a:pt x="465422" y="76416"/>
                </a:lnTo>
                <a:lnTo>
                  <a:pt x="489510" y="114309"/>
                </a:lnTo>
                <a:lnTo>
                  <a:pt x="504859" y="157274"/>
                </a:lnTo>
                <a:lnTo>
                  <a:pt x="510247" y="204088"/>
                </a:lnTo>
                <a:lnTo>
                  <a:pt x="510247" y="306069"/>
                </a:lnTo>
                <a:lnTo>
                  <a:pt x="504859" y="352891"/>
                </a:lnTo>
                <a:lnTo>
                  <a:pt x="489510" y="395874"/>
                </a:lnTo>
                <a:lnTo>
                  <a:pt x="465422" y="433792"/>
                </a:lnTo>
                <a:lnTo>
                  <a:pt x="433821" y="465419"/>
                </a:lnTo>
                <a:lnTo>
                  <a:pt x="395927" y="489527"/>
                </a:lnTo>
                <a:lnTo>
                  <a:pt x="352965" y="504892"/>
                </a:lnTo>
                <a:lnTo>
                  <a:pt x="306158" y="510286"/>
                </a:lnTo>
                <a:lnTo>
                  <a:pt x="204152" y="510286"/>
                </a:lnTo>
                <a:lnTo>
                  <a:pt x="157342" y="504892"/>
                </a:lnTo>
                <a:lnTo>
                  <a:pt x="114371" y="489527"/>
                </a:lnTo>
                <a:lnTo>
                  <a:pt x="76465" y="465419"/>
                </a:lnTo>
                <a:lnTo>
                  <a:pt x="44849" y="433792"/>
                </a:lnTo>
                <a:lnTo>
                  <a:pt x="20750" y="395874"/>
                </a:lnTo>
                <a:lnTo>
                  <a:pt x="5391" y="352891"/>
                </a:lnTo>
                <a:lnTo>
                  <a:pt x="0" y="306069"/>
                </a:lnTo>
                <a:lnTo>
                  <a:pt x="0" y="204088"/>
                </a:lnTo>
                <a:close/>
              </a:path>
            </a:pathLst>
          </a:custGeom>
          <a:ln w="762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94600" y="3352800"/>
            <a:ext cx="12675235" cy="34131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50000"/>
              </a:lnSpc>
              <a:spcBef>
                <a:spcPts val="95"/>
              </a:spcBef>
            </a:pPr>
            <a:r>
              <a:rPr sz="3600" b="1" kern="300" spc="-254" dirty="0" err="1">
                <a:solidFill>
                  <a:srgbClr val="54565A"/>
                </a:solidFill>
                <a:latin typeface="+mj-lt"/>
                <a:cs typeface="Arial Black"/>
              </a:rPr>
              <a:t>Вопросы</a:t>
            </a:r>
            <a:r>
              <a:rPr sz="3600" b="1" kern="300" spc="-3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45" dirty="0" smtClean="0">
                <a:solidFill>
                  <a:srgbClr val="54565A"/>
                </a:solidFill>
                <a:latin typeface="+mj-lt"/>
                <a:cs typeface="Arial Black"/>
              </a:rPr>
              <a:t>«</a:t>
            </a:r>
            <a:r>
              <a:rPr sz="3600" b="1" kern="300" spc="-145" dirty="0">
                <a:solidFill>
                  <a:srgbClr val="54565A"/>
                </a:solidFill>
                <a:latin typeface="+mj-lt"/>
                <a:cs typeface="Arial Black"/>
              </a:rPr>
              <a:t>Кто</a:t>
            </a:r>
            <a:r>
              <a:rPr sz="3600" b="1" kern="300" spc="-3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65" dirty="0">
                <a:solidFill>
                  <a:srgbClr val="54565A"/>
                </a:solidFill>
                <a:latin typeface="+mj-lt"/>
                <a:cs typeface="Arial Black"/>
              </a:rPr>
              <a:t>я?»,</a:t>
            </a:r>
            <a:r>
              <a:rPr sz="3600" b="1" kern="300" spc="-3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45" dirty="0">
                <a:solidFill>
                  <a:srgbClr val="54565A"/>
                </a:solidFill>
                <a:latin typeface="+mj-lt"/>
                <a:cs typeface="Arial Black"/>
              </a:rPr>
              <a:t>«Какой</a:t>
            </a:r>
            <a:r>
              <a:rPr sz="3600" b="1" kern="300" spc="-3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65" dirty="0">
                <a:solidFill>
                  <a:srgbClr val="54565A"/>
                </a:solidFill>
                <a:latin typeface="+mj-lt"/>
                <a:cs typeface="Arial Black"/>
              </a:rPr>
              <a:t>я?»,</a:t>
            </a:r>
            <a:r>
              <a:rPr sz="3600" b="1" kern="300" spc="-3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20" dirty="0">
                <a:solidFill>
                  <a:srgbClr val="54565A"/>
                </a:solidFill>
                <a:latin typeface="+mj-lt"/>
                <a:cs typeface="Arial Black"/>
              </a:rPr>
              <a:t>«Чего</a:t>
            </a:r>
            <a:r>
              <a:rPr sz="3600" b="1" kern="300" spc="-3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30" dirty="0">
                <a:solidFill>
                  <a:srgbClr val="54565A"/>
                </a:solidFill>
                <a:latin typeface="+mj-lt"/>
                <a:cs typeface="Arial Black"/>
              </a:rPr>
              <a:t>я</a:t>
            </a:r>
            <a:r>
              <a:rPr sz="3600" b="1" kern="300" spc="-33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20" dirty="0" err="1">
                <a:solidFill>
                  <a:srgbClr val="54565A"/>
                </a:solidFill>
                <a:latin typeface="+mj-lt"/>
                <a:cs typeface="Arial Black"/>
              </a:rPr>
              <a:t>хочу</a:t>
            </a:r>
            <a:r>
              <a:rPr sz="3600" b="1" kern="300" spc="-220" dirty="0" smtClean="0">
                <a:solidFill>
                  <a:srgbClr val="54565A"/>
                </a:solidFill>
                <a:latin typeface="+mj-lt"/>
                <a:cs typeface="Arial Black"/>
              </a:rPr>
              <a:t>?»</a:t>
            </a:r>
            <a:r>
              <a:rPr lang="ru-RU" sz="3600" b="1" kern="300" spc="-340" dirty="0" smtClean="0">
                <a:solidFill>
                  <a:srgbClr val="54565A"/>
                </a:solidFill>
                <a:latin typeface="+mj-lt"/>
                <a:cs typeface="Arial Black"/>
              </a:rPr>
              <a:t>, </a:t>
            </a:r>
            <a:r>
              <a:rPr sz="3600" b="1" kern="300" spc="-34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54" dirty="0">
                <a:solidFill>
                  <a:srgbClr val="54565A"/>
                </a:solidFill>
                <a:latin typeface="+mj-lt"/>
                <a:cs typeface="Arial Black"/>
              </a:rPr>
              <a:t>«Какие</a:t>
            </a:r>
            <a:r>
              <a:rPr sz="3600" b="1" kern="300" spc="-33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60" dirty="0">
                <a:solidFill>
                  <a:srgbClr val="54565A"/>
                </a:solidFill>
                <a:latin typeface="+mj-lt"/>
                <a:cs typeface="Arial Black"/>
              </a:rPr>
              <a:t>у</a:t>
            </a:r>
            <a:r>
              <a:rPr sz="3600" b="1" kern="300" spc="-3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0" dirty="0">
                <a:solidFill>
                  <a:srgbClr val="54565A"/>
                </a:solidFill>
                <a:latin typeface="+mj-lt"/>
                <a:cs typeface="Arial Black"/>
              </a:rPr>
              <a:t>меня</a:t>
            </a:r>
            <a:endParaRPr sz="3600" b="1" kern="300" dirty="0">
              <a:latin typeface="+mj-lt"/>
              <a:cs typeface="Arial Black"/>
            </a:endParaRPr>
          </a:p>
          <a:p>
            <a:pPr marL="12700" marR="5080" algn="just">
              <a:lnSpc>
                <a:spcPct val="150000"/>
              </a:lnSpc>
              <a:spcBef>
                <a:spcPts val="250"/>
              </a:spcBef>
            </a:pPr>
            <a:r>
              <a:rPr sz="3600" b="1" kern="300" spc="-200" dirty="0">
                <a:solidFill>
                  <a:srgbClr val="54565A"/>
                </a:solidFill>
                <a:latin typeface="+mj-lt"/>
                <a:cs typeface="Arial Black"/>
              </a:rPr>
              <a:t>ценности?»</a:t>
            </a:r>
            <a:r>
              <a:rPr sz="3600" b="1" kern="300" spc="-33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95" dirty="0">
                <a:solidFill>
                  <a:srgbClr val="54565A"/>
                </a:solidFill>
                <a:latin typeface="+mj-lt"/>
                <a:cs typeface="Arial Black"/>
              </a:rPr>
              <a:t>выходят</a:t>
            </a:r>
            <a:r>
              <a:rPr sz="3600" b="1" kern="300" spc="-31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75" dirty="0">
                <a:solidFill>
                  <a:srgbClr val="54565A"/>
                </a:solidFill>
                <a:latin typeface="+mj-lt"/>
                <a:cs typeface="Arial Black"/>
              </a:rPr>
              <a:t>на</a:t>
            </a:r>
            <a:r>
              <a:rPr sz="3600" b="1" kern="300" spc="-33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45" dirty="0">
                <a:solidFill>
                  <a:srgbClr val="54565A"/>
                </a:solidFill>
                <a:latin typeface="+mj-lt"/>
                <a:cs typeface="Arial Black"/>
              </a:rPr>
              <a:t>первый</a:t>
            </a:r>
            <a:r>
              <a:rPr sz="3600" b="1" kern="300" spc="-31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35" dirty="0">
                <a:solidFill>
                  <a:srgbClr val="54565A"/>
                </a:solidFill>
                <a:latin typeface="+mj-lt"/>
                <a:cs typeface="Arial Black"/>
              </a:rPr>
              <a:t>план.</a:t>
            </a:r>
            <a:r>
              <a:rPr sz="3600" b="1" kern="300" spc="-33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endParaRPr lang="ru-RU" sz="3600" b="1" kern="300" spc="-33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5080" algn="just">
              <a:lnSpc>
                <a:spcPct val="150000"/>
              </a:lnSpc>
              <a:spcBef>
                <a:spcPts val="250"/>
              </a:spcBef>
            </a:pPr>
            <a:r>
              <a:rPr sz="3600" b="1" kern="300" spc="-225" dirty="0" err="1" smtClean="0">
                <a:solidFill>
                  <a:srgbClr val="54565A"/>
                </a:solidFill>
                <a:latin typeface="+mj-lt"/>
                <a:cs typeface="Arial Black"/>
              </a:rPr>
              <a:t>Сравнение</a:t>
            </a:r>
            <a:r>
              <a:rPr sz="3600" b="1" kern="300" spc="-33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10" dirty="0">
                <a:solidFill>
                  <a:srgbClr val="54565A"/>
                </a:solidFill>
                <a:latin typeface="+mj-lt"/>
                <a:cs typeface="Arial Black"/>
              </a:rPr>
              <a:t>себя</a:t>
            </a:r>
            <a:r>
              <a:rPr sz="3600" b="1" kern="300" spc="-30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65" dirty="0">
                <a:solidFill>
                  <a:srgbClr val="54565A"/>
                </a:solidFill>
                <a:latin typeface="+mj-lt"/>
                <a:cs typeface="Arial Black"/>
              </a:rPr>
              <a:t>с</a:t>
            </a:r>
            <a:r>
              <a:rPr sz="3600" b="1" kern="300" spc="-32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00" dirty="0">
                <a:solidFill>
                  <a:srgbClr val="54565A"/>
                </a:solidFill>
                <a:latin typeface="+mj-lt"/>
                <a:cs typeface="Arial Black"/>
              </a:rPr>
              <a:t>другими</a:t>
            </a:r>
            <a:r>
              <a:rPr sz="3600" b="1" kern="300" spc="-3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25" dirty="0">
                <a:solidFill>
                  <a:srgbClr val="54565A"/>
                </a:solidFill>
                <a:latin typeface="+mj-lt"/>
                <a:cs typeface="Arial Black"/>
              </a:rPr>
              <a:t>может </a:t>
            </a:r>
            <a:r>
              <a:rPr sz="3600" b="1" kern="300" spc="-220" dirty="0">
                <a:solidFill>
                  <a:srgbClr val="54565A"/>
                </a:solidFill>
                <a:latin typeface="+mj-lt"/>
                <a:cs typeface="Arial Black"/>
              </a:rPr>
              <a:t>помочь</a:t>
            </a:r>
            <a:r>
              <a:rPr sz="3600" b="1" kern="300" spc="-36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70" dirty="0">
                <a:solidFill>
                  <a:srgbClr val="54565A"/>
                </a:solidFill>
                <a:latin typeface="+mj-lt"/>
                <a:cs typeface="Arial Black"/>
              </a:rPr>
              <a:t>лучше</a:t>
            </a:r>
            <a:r>
              <a:rPr sz="3600" b="1" kern="300" spc="-31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50" dirty="0">
                <a:solidFill>
                  <a:srgbClr val="54565A"/>
                </a:solidFill>
                <a:latin typeface="+mj-lt"/>
                <a:cs typeface="Arial Black"/>
              </a:rPr>
              <a:t>понять</a:t>
            </a:r>
            <a:r>
              <a:rPr sz="3600" b="1" kern="300" spc="-35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85" dirty="0">
                <a:solidFill>
                  <a:srgbClr val="54565A"/>
                </a:solidFill>
                <a:latin typeface="+mj-lt"/>
                <a:cs typeface="Arial Black"/>
              </a:rPr>
              <a:t>себя,</a:t>
            </a:r>
            <a:r>
              <a:rPr sz="3600" b="1" kern="300" spc="-32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270" dirty="0">
                <a:solidFill>
                  <a:srgbClr val="54565A"/>
                </a:solidFill>
                <a:latin typeface="+mj-lt"/>
                <a:cs typeface="Arial Black"/>
              </a:rPr>
              <a:t>если</a:t>
            </a:r>
            <a:r>
              <a:rPr sz="3600" b="1" kern="300" spc="-3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70" dirty="0">
                <a:solidFill>
                  <a:srgbClr val="54565A"/>
                </a:solidFill>
                <a:latin typeface="+mj-lt"/>
                <a:cs typeface="Arial Black"/>
              </a:rPr>
              <a:t>делать</a:t>
            </a:r>
            <a:r>
              <a:rPr sz="3600" b="1" kern="300" spc="-32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130" dirty="0">
                <a:solidFill>
                  <a:srgbClr val="54565A"/>
                </a:solidFill>
                <a:latin typeface="+mj-lt"/>
                <a:cs typeface="Arial Black"/>
              </a:rPr>
              <a:t>это</a:t>
            </a:r>
            <a:r>
              <a:rPr sz="3600" b="1" kern="300" spc="-3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3600" b="1" kern="300" spc="-40" dirty="0">
                <a:solidFill>
                  <a:srgbClr val="54565A"/>
                </a:solidFill>
                <a:latin typeface="+mj-lt"/>
                <a:cs typeface="Arial Black"/>
              </a:rPr>
              <a:t>бережно.</a:t>
            </a:r>
            <a:endParaRPr sz="3600" b="1" kern="300" dirty="0">
              <a:latin typeface="+mj-lt"/>
              <a:cs typeface="Arial Blac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47636" y="7531684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20774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 err="1" smtClean="0"/>
              <a:t>подростках</a:t>
            </a:r>
            <a:endParaRPr spc="-7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4800" y="204543"/>
            <a:ext cx="6570852" cy="798956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9292" y="233552"/>
            <a:ext cx="456311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spc="229" dirty="0"/>
              <a:t>Герои</a:t>
            </a:r>
            <a:r>
              <a:rPr sz="4400" spc="-135" dirty="0"/>
              <a:t> </a:t>
            </a:r>
            <a:r>
              <a:rPr sz="4400" spc="120" dirty="0"/>
              <a:t>и</a:t>
            </a:r>
            <a:r>
              <a:rPr sz="4400" spc="-150" dirty="0"/>
              <a:t> </a:t>
            </a:r>
            <a:r>
              <a:rPr sz="4400" spc="145" dirty="0"/>
              <a:t>героини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539292" y="1272920"/>
            <a:ext cx="7118350" cy="5398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19455">
              <a:lnSpc>
                <a:spcPct val="100000"/>
              </a:lnSpc>
              <a:spcBef>
                <a:spcPts val="100"/>
              </a:spcBef>
            </a:pPr>
            <a:r>
              <a:rPr sz="2400" spc="-235" dirty="0">
                <a:solidFill>
                  <a:srgbClr val="54565A"/>
                </a:solidFill>
                <a:latin typeface="Arial Black"/>
                <a:cs typeface="Arial Black"/>
              </a:rPr>
              <a:t>Вспомни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0" dirty="0">
                <a:solidFill>
                  <a:srgbClr val="54565A"/>
                </a:solidFill>
                <a:latin typeface="Arial Black"/>
                <a:cs typeface="Arial Black"/>
              </a:rPr>
              <a:t>3–4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45" dirty="0">
                <a:solidFill>
                  <a:srgbClr val="54565A"/>
                </a:solidFill>
                <a:latin typeface="Arial Black"/>
                <a:cs typeface="Arial Black"/>
              </a:rPr>
              <a:t>реальных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или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310" dirty="0">
                <a:solidFill>
                  <a:srgbClr val="54565A"/>
                </a:solidFill>
                <a:latin typeface="Arial Black"/>
                <a:cs typeface="Arial Black"/>
              </a:rPr>
              <a:t>вымышленных </a:t>
            </a:r>
            <a:r>
              <a:rPr sz="2400" spc="-160" dirty="0">
                <a:solidFill>
                  <a:srgbClr val="54565A"/>
                </a:solidFill>
                <a:latin typeface="Arial Black"/>
                <a:cs typeface="Arial Black"/>
              </a:rPr>
              <a:t>героинь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2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Arial Black"/>
                <a:cs typeface="Arial Black"/>
              </a:rPr>
              <a:t>героев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5" dirty="0">
                <a:solidFill>
                  <a:srgbClr val="54565A"/>
                </a:solidFill>
                <a:latin typeface="Arial Black"/>
                <a:cs typeface="Arial Black"/>
              </a:rPr>
              <a:t>(исторических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или </a:t>
            </a:r>
            <a:r>
              <a:rPr sz="2400" spc="-215" dirty="0">
                <a:solidFill>
                  <a:srgbClr val="54565A"/>
                </a:solidFill>
                <a:latin typeface="Arial Black"/>
                <a:cs typeface="Arial Black"/>
              </a:rPr>
              <a:t>современных,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320" dirty="0">
                <a:solidFill>
                  <a:srgbClr val="54565A"/>
                </a:solidFill>
                <a:latin typeface="Arial Black"/>
                <a:cs typeface="Arial Black"/>
              </a:rPr>
              <a:t>из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10" dirty="0">
                <a:solidFill>
                  <a:srgbClr val="54565A"/>
                </a:solidFill>
                <a:latin typeface="Arial Black"/>
                <a:cs typeface="Arial Black"/>
              </a:rPr>
              <a:t>книг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0" dirty="0">
                <a:solidFill>
                  <a:srgbClr val="54565A"/>
                </a:solidFill>
                <a:latin typeface="Arial Black"/>
                <a:cs typeface="Arial Black"/>
              </a:rPr>
              <a:t>или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70" dirty="0">
                <a:solidFill>
                  <a:srgbClr val="54565A"/>
                </a:solidFill>
                <a:latin typeface="Arial Black"/>
                <a:cs typeface="Arial Black"/>
              </a:rPr>
              <a:t>фильмов), </a:t>
            </a:r>
            <a:r>
              <a:rPr sz="2400" spc="-195" dirty="0">
                <a:solidFill>
                  <a:srgbClr val="54565A"/>
                </a:solidFill>
                <a:latin typeface="Arial Black"/>
                <a:cs typeface="Arial Black"/>
              </a:rPr>
              <a:t>которыми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5" dirty="0">
                <a:solidFill>
                  <a:srgbClr val="54565A"/>
                </a:solidFill>
                <a:latin typeface="Arial Black"/>
                <a:cs typeface="Arial Black"/>
              </a:rPr>
              <a:t>ты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15" dirty="0">
                <a:solidFill>
                  <a:srgbClr val="54565A"/>
                </a:solidFill>
                <a:latin typeface="Arial Black"/>
                <a:cs typeface="Arial Black"/>
              </a:rPr>
              <a:t>искренне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35" dirty="0">
                <a:solidFill>
                  <a:srgbClr val="54565A"/>
                </a:solidFill>
                <a:latin typeface="Arial Black"/>
                <a:cs typeface="Arial Black"/>
              </a:rPr>
              <a:t>восхищаешься.</a:t>
            </a:r>
            <a:endParaRPr sz="2400" dirty="0">
              <a:latin typeface="Arial Black"/>
              <a:cs typeface="Arial Black"/>
            </a:endParaRPr>
          </a:p>
          <a:p>
            <a:pPr marL="12700" marR="5080">
              <a:lnSpc>
                <a:spcPct val="100000"/>
              </a:lnSpc>
              <a:spcBef>
                <a:spcPts val="1945"/>
              </a:spcBef>
            </a:pPr>
            <a:r>
              <a:rPr sz="2400" spc="-235" dirty="0">
                <a:solidFill>
                  <a:srgbClr val="54565A"/>
                </a:solidFill>
                <a:latin typeface="Arial Black"/>
                <a:cs typeface="Arial Black"/>
              </a:rPr>
              <a:t>Запиши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их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45" dirty="0">
                <a:solidFill>
                  <a:srgbClr val="54565A"/>
                </a:solidFill>
                <a:latin typeface="Arial Black"/>
                <a:cs typeface="Arial Black"/>
              </a:rPr>
              <a:t>имена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Arial Black"/>
                <a:cs typeface="Arial Black"/>
              </a:rPr>
              <a:t>кратко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10" dirty="0">
                <a:solidFill>
                  <a:srgbClr val="54565A"/>
                </a:solidFill>
                <a:latin typeface="Arial Black"/>
                <a:cs typeface="Arial Black"/>
              </a:rPr>
              <a:t>отметь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их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значимые </a:t>
            </a:r>
            <a:r>
              <a:rPr sz="2400" spc="-80" dirty="0">
                <a:solidFill>
                  <a:srgbClr val="54565A"/>
                </a:solidFill>
                <a:latin typeface="Arial Black"/>
                <a:cs typeface="Arial Black"/>
              </a:rPr>
              <a:t>достижения.</a:t>
            </a:r>
            <a:endParaRPr sz="2400">
              <a:latin typeface="Arial Black"/>
              <a:cs typeface="Arial Black"/>
            </a:endParaRPr>
          </a:p>
          <a:p>
            <a:pPr marL="12700" marR="862330">
              <a:lnSpc>
                <a:spcPct val="100000"/>
              </a:lnSpc>
              <a:spcBef>
                <a:spcPts val="2900"/>
              </a:spcBef>
            </a:pP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Под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каждым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40" dirty="0">
                <a:solidFill>
                  <a:srgbClr val="54565A"/>
                </a:solidFill>
                <a:latin typeface="Arial Black"/>
                <a:cs typeface="Arial Black"/>
              </a:rPr>
              <a:t>именем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0" dirty="0">
                <a:solidFill>
                  <a:srgbClr val="54565A"/>
                </a:solidFill>
                <a:latin typeface="Arial Black"/>
                <a:cs typeface="Arial Black"/>
              </a:rPr>
              <a:t>укажи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90" dirty="0">
                <a:solidFill>
                  <a:srgbClr val="54565A"/>
                </a:solidFill>
                <a:latin typeface="Arial Black"/>
                <a:cs typeface="Arial Black"/>
              </a:rPr>
              <a:t>3–4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0" dirty="0">
                <a:solidFill>
                  <a:srgbClr val="54565A"/>
                </a:solidFill>
                <a:latin typeface="Arial Black"/>
                <a:cs typeface="Arial Black"/>
              </a:rPr>
              <a:t>качества, </a:t>
            </a:r>
            <a:r>
              <a:rPr sz="2400" spc="-180" dirty="0">
                <a:solidFill>
                  <a:srgbClr val="54565A"/>
                </a:solidFill>
                <a:latin typeface="Arial Black"/>
                <a:cs typeface="Arial Black"/>
              </a:rPr>
              <a:t>которые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5" dirty="0">
                <a:solidFill>
                  <a:srgbClr val="54565A"/>
                </a:solidFill>
                <a:latin typeface="Arial Black"/>
                <a:cs typeface="Arial Black"/>
              </a:rPr>
              <a:t>ты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15" dirty="0">
                <a:solidFill>
                  <a:srgbClr val="54565A"/>
                </a:solidFill>
                <a:latin typeface="Arial Black"/>
                <a:cs typeface="Arial Black"/>
              </a:rPr>
              <a:t>ценишь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них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10" dirty="0">
                <a:solidFill>
                  <a:srgbClr val="54565A"/>
                </a:solidFill>
                <a:latin typeface="Arial Black"/>
                <a:cs typeface="Arial Black"/>
              </a:rPr>
              <a:t>больше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Arial Black"/>
                <a:cs typeface="Arial Black"/>
              </a:rPr>
              <a:t>всего</a:t>
            </a:r>
            <a:r>
              <a:rPr sz="2000" spc="-10" dirty="0">
                <a:solidFill>
                  <a:srgbClr val="54565A"/>
                </a:solidFill>
                <a:latin typeface="Arial Black"/>
                <a:cs typeface="Arial Black"/>
              </a:rPr>
              <a:t>.</a:t>
            </a:r>
            <a:endParaRPr sz="2000" dirty="0">
              <a:latin typeface="Arial Black"/>
              <a:cs typeface="Arial Black"/>
            </a:endParaRPr>
          </a:p>
          <a:p>
            <a:pPr marL="12700" marR="710565">
              <a:lnSpc>
                <a:spcPct val="100000"/>
              </a:lnSpc>
              <a:spcBef>
                <a:spcPts val="2900"/>
              </a:spcBef>
            </a:pPr>
            <a:r>
              <a:rPr sz="2400" spc="-140" dirty="0">
                <a:solidFill>
                  <a:srgbClr val="54565A"/>
                </a:solidFill>
                <a:latin typeface="Arial Black"/>
                <a:cs typeface="Arial Black"/>
              </a:rPr>
              <a:t>Затем,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малых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0" dirty="0">
                <a:solidFill>
                  <a:srgbClr val="54565A"/>
                </a:solidFill>
                <a:latin typeface="Arial Black"/>
                <a:cs typeface="Arial Black"/>
              </a:rPr>
              <a:t>группах,</a:t>
            </a:r>
            <a:r>
              <a:rPr sz="2400" spc="-31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5" dirty="0">
                <a:solidFill>
                  <a:srgbClr val="54565A"/>
                </a:solidFill>
                <a:latin typeface="Arial Black"/>
                <a:cs typeface="Arial Black"/>
              </a:rPr>
              <a:t>поделись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Arial Black"/>
                <a:cs typeface="Arial Black"/>
              </a:rPr>
              <a:t>своими </a:t>
            </a:r>
            <a:r>
              <a:rPr sz="2400" spc="-220" dirty="0">
                <a:solidFill>
                  <a:srgbClr val="54565A"/>
                </a:solidFill>
                <a:latin typeface="Arial Black"/>
                <a:cs typeface="Arial Black"/>
              </a:rPr>
              <a:t>примерами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0" dirty="0">
                <a:solidFill>
                  <a:srgbClr val="54565A"/>
                </a:solidFill>
                <a:latin typeface="Arial Black"/>
                <a:cs typeface="Arial Black"/>
              </a:rPr>
              <a:t>объясни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Arial Black"/>
                <a:cs typeface="Arial Black"/>
              </a:rPr>
              <a:t>свой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Arial Black"/>
                <a:cs typeface="Arial Black"/>
              </a:rPr>
              <a:t>выбор, </a:t>
            </a:r>
            <a:r>
              <a:rPr sz="2400" spc="-185" dirty="0">
                <a:solidFill>
                  <a:srgbClr val="54565A"/>
                </a:solidFill>
                <a:latin typeface="Arial Black"/>
                <a:cs typeface="Arial Black"/>
              </a:rPr>
              <a:t>сосредоточившись</a:t>
            </a:r>
            <a:r>
              <a:rPr sz="2400" spc="-31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40" dirty="0">
                <a:solidFill>
                  <a:srgbClr val="54565A"/>
                </a:solidFill>
                <a:latin typeface="Arial Black"/>
                <a:cs typeface="Arial Black"/>
              </a:rPr>
              <a:t>на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их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80" dirty="0">
                <a:solidFill>
                  <a:srgbClr val="54565A"/>
                </a:solidFill>
                <a:latin typeface="Arial Black"/>
                <a:cs typeface="Arial Black"/>
              </a:rPr>
              <a:t>качествах,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а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" dirty="0">
                <a:solidFill>
                  <a:srgbClr val="54565A"/>
                </a:solidFill>
                <a:latin typeface="Arial Black"/>
                <a:cs typeface="Arial Black"/>
              </a:rPr>
              <a:t>не </a:t>
            </a:r>
            <a:r>
              <a:rPr sz="2400" spc="-240" dirty="0">
                <a:solidFill>
                  <a:srgbClr val="54565A"/>
                </a:solidFill>
                <a:latin typeface="Arial Black"/>
                <a:cs typeface="Arial Black"/>
              </a:rPr>
              <a:t>на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00" dirty="0">
                <a:solidFill>
                  <a:srgbClr val="54565A"/>
                </a:solidFill>
                <a:latin typeface="Arial Black"/>
                <a:cs typeface="Arial Black"/>
              </a:rPr>
              <a:t>внешности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или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Arial Black"/>
                <a:cs typeface="Arial Black"/>
              </a:rPr>
              <a:t>статусе.</a:t>
            </a:r>
            <a:endParaRPr sz="2400" dirty="0">
              <a:latin typeface="Arial Black"/>
              <a:cs typeface="Arial Blac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7636" y="7531684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20774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 err="1" smtClean="0"/>
              <a:t>подростках</a:t>
            </a:r>
            <a:endParaRPr spc="-7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790043" y="7667665"/>
            <a:ext cx="1759585" cy="487680"/>
            <a:chOff x="12790043" y="7667665"/>
            <a:chExt cx="1759585" cy="487680"/>
          </a:xfrm>
        </p:grpSpPr>
        <p:sp>
          <p:nvSpPr>
            <p:cNvPr id="3" name="object 3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1746758" y="0"/>
                  </a:moveTo>
                  <a:lnTo>
                    <a:pt x="0" y="0"/>
                  </a:lnTo>
                  <a:lnTo>
                    <a:pt x="0" y="474560"/>
                  </a:lnTo>
                  <a:lnTo>
                    <a:pt x="1746758" y="474560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0" y="474560"/>
                  </a:moveTo>
                  <a:lnTo>
                    <a:pt x="1746758" y="474560"/>
                  </a:lnTo>
                  <a:lnTo>
                    <a:pt x="1746758" y="0"/>
                  </a:lnTo>
                  <a:lnTo>
                    <a:pt x="0" y="0"/>
                  </a:lnTo>
                  <a:lnTo>
                    <a:pt x="0" y="47456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81304" y="1868804"/>
            <a:ext cx="13138785" cy="4842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150" spc="240" dirty="0">
                <a:solidFill>
                  <a:srgbClr val="00AFEF"/>
                </a:solidFill>
                <a:latin typeface="Tahoma"/>
                <a:cs typeface="Tahoma"/>
              </a:rPr>
              <a:t>Качества,</a:t>
            </a:r>
            <a:r>
              <a:rPr sz="6150" spc="-229" dirty="0">
                <a:solidFill>
                  <a:srgbClr val="00AFEF"/>
                </a:solidFill>
                <a:latin typeface="Tahoma"/>
                <a:cs typeface="Tahoma"/>
              </a:rPr>
              <a:t> </a:t>
            </a:r>
            <a:r>
              <a:rPr sz="6150" spc="265" dirty="0">
                <a:solidFill>
                  <a:srgbClr val="00AFEF"/>
                </a:solidFill>
                <a:latin typeface="Tahoma"/>
                <a:cs typeface="Tahoma"/>
              </a:rPr>
              <a:t>которые</a:t>
            </a:r>
            <a:r>
              <a:rPr sz="6150" spc="-210" dirty="0">
                <a:solidFill>
                  <a:srgbClr val="00AFEF"/>
                </a:solidFill>
                <a:latin typeface="Tahoma"/>
                <a:cs typeface="Tahoma"/>
              </a:rPr>
              <a:t> </a:t>
            </a:r>
            <a:r>
              <a:rPr sz="6150" spc="225" dirty="0">
                <a:solidFill>
                  <a:srgbClr val="00AFEF"/>
                </a:solidFill>
                <a:latin typeface="Tahoma"/>
                <a:cs typeface="Tahoma"/>
              </a:rPr>
              <a:t>вдохновляют</a:t>
            </a:r>
            <a:endParaRPr sz="6150" dirty="0">
              <a:latin typeface="Tahoma"/>
              <a:cs typeface="Tahoma"/>
            </a:endParaRPr>
          </a:p>
          <a:p>
            <a:pPr marL="12700" marR="511175">
              <a:lnSpc>
                <a:spcPct val="100800"/>
              </a:lnSpc>
              <a:spcBef>
                <a:spcPts val="3130"/>
              </a:spcBef>
            </a:pPr>
            <a:r>
              <a:rPr sz="2400" spc="-3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Arial Black"/>
                <a:cs typeface="Arial Black"/>
              </a:rPr>
              <a:t>группе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0" dirty="0">
                <a:solidFill>
                  <a:srgbClr val="54565A"/>
                </a:solidFill>
                <a:latin typeface="Arial Black"/>
                <a:cs typeface="Arial Black"/>
              </a:rPr>
              <a:t>составьте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15" dirty="0">
                <a:solidFill>
                  <a:srgbClr val="54565A"/>
                </a:solidFill>
                <a:latin typeface="Arial Black"/>
                <a:cs typeface="Arial Black"/>
              </a:rPr>
              <a:t>список</a:t>
            </a:r>
            <a:r>
              <a:rPr sz="2400" spc="-320" dirty="0">
                <a:solidFill>
                  <a:srgbClr val="54565A"/>
                </a:solidFill>
                <a:latin typeface="Arial Black"/>
                <a:cs typeface="Arial Black"/>
              </a:rPr>
              <a:t> из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Arial Black"/>
                <a:cs typeface="Arial Black"/>
              </a:rPr>
              <a:t>трёх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Arial Black"/>
                <a:cs typeface="Arial Black"/>
              </a:rPr>
              <a:t>героинь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Arial Black"/>
                <a:cs typeface="Arial Black"/>
              </a:rPr>
              <a:t>трёх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Arial Black"/>
                <a:cs typeface="Arial Black"/>
              </a:rPr>
              <a:t>героев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с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40" dirty="0">
                <a:solidFill>
                  <a:srgbClr val="54565A"/>
                </a:solidFill>
                <a:latin typeface="Arial Black"/>
                <a:cs typeface="Arial Black"/>
              </a:rPr>
              <a:t>указанием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их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ключевых </a:t>
            </a: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качеств.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Затем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360" dirty="0">
                <a:solidFill>
                  <a:srgbClr val="54565A"/>
                </a:solidFill>
                <a:latin typeface="Arial Black"/>
                <a:cs typeface="Arial Black"/>
              </a:rPr>
              <a:t>мы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Arial Black"/>
                <a:cs typeface="Arial Black"/>
              </a:rPr>
              <a:t>обсудим</a:t>
            </a:r>
            <a:r>
              <a:rPr sz="2400" spc="-31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их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0" dirty="0">
                <a:solidFill>
                  <a:srgbClr val="54565A"/>
                </a:solidFill>
                <a:latin typeface="Arial Black"/>
                <a:cs typeface="Arial Black"/>
              </a:rPr>
              <a:t>вместе.</a:t>
            </a:r>
            <a:endParaRPr sz="2400" dirty="0">
              <a:latin typeface="Arial Black"/>
              <a:cs typeface="Arial Black"/>
            </a:endParaRPr>
          </a:p>
          <a:p>
            <a:pPr marL="12700" marR="635635" algn="just">
              <a:lnSpc>
                <a:spcPct val="100699"/>
              </a:lnSpc>
              <a:spcBef>
                <a:spcPts val="1920"/>
              </a:spcBef>
            </a:pP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Какие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Arial Black"/>
                <a:cs typeface="Arial Black"/>
              </a:rPr>
              <a:t>качества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Arial Black"/>
                <a:cs typeface="Arial Black"/>
              </a:rPr>
              <a:t>встречаются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5" dirty="0">
                <a:solidFill>
                  <a:srgbClr val="54565A"/>
                </a:solidFill>
                <a:latin typeface="Arial Black"/>
                <a:cs typeface="Arial Black"/>
              </a:rPr>
              <a:t>чаще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всего?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Arial Black"/>
                <a:cs typeface="Arial Black"/>
              </a:rPr>
              <a:t>Есть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0" dirty="0">
                <a:solidFill>
                  <a:srgbClr val="54565A"/>
                </a:solidFill>
                <a:latin typeface="Arial Black"/>
                <a:cs typeface="Arial Black"/>
              </a:rPr>
              <a:t>ли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35" dirty="0">
                <a:solidFill>
                  <a:srgbClr val="54565A"/>
                </a:solidFill>
                <a:latin typeface="Arial Black"/>
                <a:cs typeface="Arial Black"/>
              </a:rPr>
              <a:t>различия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0" dirty="0">
                <a:solidFill>
                  <a:srgbClr val="54565A"/>
                </a:solidFill>
                <a:latin typeface="Arial Black"/>
                <a:cs typeface="Arial Black"/>
              </a:rPr>
              <a:t>между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60" dirty="0">
                <a:solidFill>
                  <a:srgbClr val="54565A"/>
                </a:solidFill>
                <a:latin typeface="Arial Black"/>
                <a:cs typeface="Arial Black"/>
              </a:rPr>
              <a:t>качествами, </a:t>
            </a:r>
            <a:r>
              <a:rPr sz="2400" spc="-250" dirty="0">
                <a:solidFill>
                  <a:srgbClr val="54565A"/>
                </a:solidFill>
                <a:latin typeface="Arial Black"/>
                <a:cs typeface="Arial Black"/>
              </a:rPr>
              <a:t>приписываемыми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женщинам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40" dirty="0">
                <a:solidFill>
                  <a:srgbClr val="54565A"/>
                </a:solidFill>
                <a:latin typeface="Arial Black"/>
                <a:cs typeface="Arial Black"/>
              </a:rPr>
              <a:t>мужчинам,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0" dirty="0">
                <a:solidFill>
                  <a:srgbClr val="54565A"/>
                </a:solidFill>
                <a:latin typeface="Arial Black"/>
                <a:cs typeface="Arial Black"/>
              </a:rPr>
              <a:t>ваших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списках?</a:t>
            </a:r>
            <a:r>
              <a:rPr sz="2400" spc="-32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0" dirty="0">
                <a:solidFill>
                  <a:srgbClr val="54565A"/>
                </a:solidFill>
                <a:latin typeface="Arial Black"/>
                <a:cs typeface="Arial Black"/>
              </a:rPr>
              <a:t>Стали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60" dirty="0">
                <a:solidFill>
                  <a:srgbClr val="54565A"/>
                </a:solidFill>
                <a:latin typeface="Arial Black"/>
                <a:cs typeface="Arial Black"/>
              </a:rPr>
              <a:t>ли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45" dirty="0">
                <a:solidFill>
                  <a:srgbClr val="54565A"/>
                </a:solidFill>
                <a:latin typeface="Arial Black"/>
                <a:cs typeface="Arial Black"/>
              </a:rPr>
              <a:t>эти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0" dirty="0">
                <a:solidFill>
                  <a:srgbClr val="54565A"/>
                </a:solidFill>
                <a:latin typeface="Arial Black"/>
                <a:cs typeface="Arial Black"/>
              </a:rPr>
              <a:t>люди </a:t>
            </a:r>
            <a:r>
              <a:rPr sz="2400" spc="-170" dirty="0">
                <a:solidFill>
                  <a:srgbClr val="54565A"/>
                </a:solidFill>
                <a:latin typeface="Arial Black"/>
                <a:cs typeface="Arial Black"/>
              </a:rPr>
              <a:t>героями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0" dirty="0">
                <a:solidFill>
                  <a:srgbClr val="54565A"/>
                </a:solidFill>
                <a:latin typeface="Arial Black"/>
                <a:cs typeface="Arial Black"/>
              </a:rPr>
              <a:t>именно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благодаря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Arial Black"/>
                <a:cs typeface="Arial Black"/>
              </a:rPr>
              <a:t>этим</a:t>
            </a:r>
            <a:r>
              <a:rPr sz="2400" spc="-26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90" dirty="0">
                <a:solidFill>
                  <a:srgbClr val="54565A"/>
                </a:solidFill>
                <a:latin typeface="Arial Black"/>
                <a:cs typeface="Arial Black"/>
              </a:rPr>
              <a:t>качествам?</a:t>
            </a:r>
            <a:r>
              <a:rPr sz="2400" spc="-28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5" dirty="0">
                <a:solidFill>
                  <a:srgbClr val="54565A"/>
                </a:solidFill>
                <a:latin typeface="Arial Black"/>
                <a:cs typeface="Arial Black"/>
              </a:rPr>
              <a:t>Подумайте,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35" dirty="0">
                <a:solidFill>
                  <a:srgbClr val="54565A"/>
                </a:solidFill>
                <a:latin typeface="Arial Black"/>
                <a:cs typeface="Arial Black"/>
              </a:rPr>
              <a:t>какие</a:t>
            </a:r>
            <a:r>
              <a:rPr sz="2400" spc="-27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320" dirty="0">
                <a:solidFill>
                  <a:srgbClr val="54565A"/>
                </a:solidFill>
                <a:latin typeface="Arial Black"/>
                <a:cs typeface="Arial Black"/>
              </a:rPr>
              <a:t>из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85" dirty="0">
                <a:solidFill>
                  <a:srgbClr val="54565A"/>
                </a:solidFill>
                <a:latin typeface="Arial Black"/>
                <a:cs typeface="Arial Black"/>
              </a:rPr>
              <a:t>этих</a:t>
            </a:r>
            <a:r>
              <a:rPr sz="2400" spc="-27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5" dirty="0">
                <a:solidFill>
                  <a:srgbClr val="54565A"/>
                </a:solidFill>
                <a:latin typeface="Arial Black"/>
                <a:cs typeface="Arial Black"/>
              </a:rPr>
              <a:t>качеств</a:t>
            </a:r>
            <a:r>
              <a:rPr sz="2400" spc="-28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вы </a:t>
            </a:r>
            <a:r>
              <a:rPr sz="2400" spc="-185" dirty="0">
                <a:solidFill>
                  <a:srgbClr val="54565A"/>
                </a:solidFill>
                <a:latin typeface="Arial Black"/>
                <a:cs typeface="Arial Black"/>
              </a:rPr>
              <a:t>хотели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бы</a:t>
            </a:r>
            <a:r>
              <a:rPr sz="2400" spc="-30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75" dirty="0">
                <a:solidFill>
                  <a:srgbClr val="54565A"/>
                </a:solidFill>
                <a:latin typeface="Arial Black"/>
                <a:cs typeface="Arial Black"/>
              </a:rPr>
              <a:t>развивать</a:t>
            </a:r>
            <a:r>
              <a:rPr sz="2400" spc="-29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55" dirty="0">
                <a:solidFill>
                  <a:srgbClr val="54565A"/>
                </a:solidFill>
                <a:latin typeface="Arial Black"/>
                <a:cs typeface="Arial Black"/>
              </a:rPr>
              <a:t>в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85" dirty="0">
                <a:solidFill>
                  <a:srgbClr val="54565A"/>
                </a:solidFill>
                <a:latin typeface="Arial Black"/>
                <a:cs typeface="Arial Black"/>
              </a:rPr>
              <a:t>себе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4" dirty="0">
                <a:solidFill>
                  <a:srgbClr val="54565A"/>
                </a:solidFill>
                <a:latin typeface="Arial Black"/>
                <a:cs typeface="Arial Black"/>
              </a:rPr>
              <a:t>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50" dirty="0">
                <a:solidFill>
                  <a:srgbClr val="54565A"/>
                </a:solidFill>
                <a:latin typeface="Arial Black"/>
                <a:cs typeface="Arial Black"/>
              </a:rPr>
              <a:t>как</a:t>
            </a:r>
            <a:r>
              <a:rPr sz="2400" spc="-31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10" dirty="0">
                <a:solidFill>
                  <a:srgbClr val="54565A"/>
                </a:solidFill>
                <a:latin typeface="Arial Black"/>
                <a:cs typeface="Arial Black"/>
              </a:rPr>
              <a:t>они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25" dirty="0">
                <a:solidFill>
                  <a:srgbClr val="54565A"/>
                </a:solidFill>
                <a:latin typeface="Arial Black"/>
                <a:cs typeface="Arial Black"/>
              </a:rPr>
              <a:t>могут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85" dirty="0">
                <a:solidFill>
                  <a:srgbClr val="54565A"/>
                </a:solidFill>
                <a:latin typeface="Arial Black"/>
                <a:cs typeface="Arial Black"/>
              </a:rPr>
              <a:t>помочь</a:t>
            </a:r>
            <a:r>
              <a:rPr sz="2400" spc="-31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вам</a:t>
            </a:r>
            <a:r>
              <a:rPr sz="2400" spc="-29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160" dirty="0">
                <a:solidFill>
                  <a:srgbClr val="54565A"/>
                </a:solidFill>
                <a:latin typeface="Arial Black"/>
                <a:cs typeface="Arial Black"/>
              </a:rPr>
              <a:t>справляться</a:t>
            </a:r>
            <a:r>
              <a:rPr sz="2400" spc="-32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с</a:t>
            </a:r>
            <a:r>
              <a:rPr sz="2400" spc="-30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75" dirty="0">
                <a:solidFill>
                  <a:srgbClr val="54565A"/>
                </a:solidFill>
                <a:latin typeface="Arial Black"/>
                <a:cs typeface="Arial Black"/>
              </a:rPr>
              <a:t>вызовами</a:t>
            </a:r>
            <a:endParaRPr sz="2400" dirty="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2400" spc="-130" dirty="0">
                <a:solidFill>
                  <a:srgbClr val="54565A"/>
                </a:solidFill>
                <a:latin typeface="Arial Black"/>
                <a:cs typeface="Arial Black"/>
              </a:rPr>
              <a:t>подросткового</a:t>
            </a:r>
            <a:r>
              <a:rPr sz="2400" spc="-229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2400" spc="-55" dirty="0">
                <a:solidFill>
                  <a:srgbClr val="54565A"/>
                </a:solidFill>
                <a:latin typeface="Arial Black"/>
                <a:cs typeface="Arial Black"/>
              </a:rPr>
              <a:t>возраста.</a:t>
            </a:r>
            <a:endParaRPr sz="2400" dirty="0">
              <a:latin typeface="Arial Black"/>
              <a:cs typeface="Arial Black"/>
            </a:endParaRPr>
          </a:p>
          <a:p>
            <a:pPr marL="83820">
              <a:lnSpc>
                <a:spcPct val="100000"/>
              </a:lnSpc>
              <a:spcBef>
                <a:spcPts val="1820"/>
              </a:spcBef>
            </a:pPr>
            <a:r>
              <a:rPr sz="2800" spc="-195" dirty="0">
                <a:solidFill>
                  <a:srgbClr val="00AFEF"/>
                </a:solidFill>
                <a:latin typeface="Arial Black"/>
                <a:cs typeface="Arial Black"/>
              </a:rPr>
              <a:t>Помните:</a:t>
            </a:r>
            <a:r>
              <a:rPr sz="2800" spc="-345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210" dirty="0">
                <a:solidFill>
                  <a:srgbClr val="00AFEF"/>
                </a:solidFill>
                <a:latin typeface="Arial Black"/>
                <a:cs typeface="Arial Black"/>
              </a:rPr>
              <a:t>качества</a:t>
            </a:r>
            <a:r>
              <a:rPr sz="2800" spc="-310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280" dirty="0">
                <a:solidFill>
                  <a:srgbClr val="00AFEF"/>
                </a:solidFill>
                <a:latin typeface="Arial Black"/>
                <a:cs typeface="Arial Black"/>
              </a:rPr>
              <a:t>можно</a:t>
            </a:r>
            <a:r>
              <a:rPr sz="2800" spc="-330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220" dirty="0">
                <a:solidFill>
                  <a:srgbClr val="00AFEF"/>
                </a:solidFill>
                <a:latin typeface="Arial Black"/>
                <a:cs typeface="Arial Black"/>
              </a:rPr>
              <a:t>развивать</a:t>
            </a:r>
            <a:r>
              <a:rPr sz="2800" spc="-320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645" dirty="0">
                <a:solidFill>
                  <a:srgbClr val="00AFEF"/>
                </a:solidFill>
                <a:latin typeface="Arial Black"/>
                <a:cs typeface="Arial Black"/>
              </a:rPr>
              <a:t>—</a:t>
            </a:r>
            <a:r>
              <a:rPr sz="2800" spc="-325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130" dirty="0">
                <a:solidFill>
                  <a:srgbClr val="00AFEF"/>
                </a:solidFill>
                <a:latin typeface="Arial Black"/>
                <a:cs typeface="Arial Black"/>
              </a:rPr>
              <a:t>это</a:t>
            </a:r>
            <a:r>
              <a:rPr sz="2800" spc="-335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180" dirty="0">
                <a:solidFill>
                  <a:srgbClr val="00AFEF"/>
                </a:solidFill>
                <a:latin typeface="Arial Black"/>
                <a:cs typeface="Arial Black"/>
              </a:rPr>
              <a:t>процесс,</a:t>
            </a:r>
            <a:r>
              <a:rPr sz="2800" spc="-315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215" dirty="0">
                <a:solidFill>
                  <a:srgbClr val="00AFEF"/>
                </a:solidFill>
                <a:latin typeface="Arial Black"/>
                <a:cs typeface="Arial Black"/>
              </a:rPr>
              <a:t>доступный</a:t>
            </a:r>
            <a:r>
              <a:rPr sz="2800" spc="-335" dirty="0">
                <a:solidFill>
                  <a:srgbClr val="00AFEF"/>
                </a:solidFill>
                <a:latin typeface="Arial Black"/>
                <a:cs typeface="Arial Black"/>
              </a:rPr>
              <a:t> </a:t>
            </a:r>
            <a:r>
              <a:rPr sz="2800" spc="-130" dirty="0">
                <a:solidFill>
                  <a:srgbClr val="00AFEF"/>
                </a:solidFill>
                <a:latin typeface="Arial Black"/>
                <a:cs typeface="Arial Black"/>
              </a:rPr>
              <a:t>каждому!</a:t>
            </a:r>
            <a:endParaRPr sz="2800" dirty="0">
              <a:latin typeface="Arial Black"/>
              <a:cs typeface="Arial Blac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47636" y="7531684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20774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 err="1" smtClean="0"/>
              <a:t>подростках</a:t>
            </a:r>
            <a:endParaRPr spc="-7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790043" y="7704037"/>
            <a:ext cx="1759585" cy="487680"/>
            <a:chOff x="12790043" y="7704037"/>
            <a:chExt cx="1759585" cy="487680"/>
          </a:xfrm>
        </p:grpSpPr>
        <p:sp>
          <p:nvSpPr>
            <p:cNvPr id="3" name="object 3">
              <a:hlinkClick r:id="rId2"/>
            </p:cNvPr>
            <p:cNvSpPr/>
            <p:nvPr/>
          </p:nvSpPr>
          <p:spPr>
            <a:xfrm>
              <a:off x="12796393" y="7710387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1746758" y="0"/>
                  </a:moveTo>
                  <a:lnTo>
                    <a:pt x="0" y="0"/>
                  </a:lnTo>
                  <a:lnTo>
                    <a:pt x="0" y="474560"/>
                  </a:lnTo>
                  <a:lnTo>
                    <a:pt x="1746758" y="474560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>
              <a:hlinkClick r:id="rId2"/>
            </p:cNvPr>
            <p:cNvSpPr/>
            <p:nvPr/>
          </p:nvSpPr>
          <p:spPr>
            <a:xfrm>
              <a:off x="12796393" y="7710387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0" y="474560"/>
                  </a:moveTo>
                  <a:lnTo>
                    <a:pt x="1746758" y="474560"/>
                  </a:lnTo>
                  <a:lnTo>
                    <a:pt x="1746758" y="0"/>
                  </a:lnTo>
                  <a:lnTo>
                    <a:pt x="0" y="0"/>
                  </a:lnTo>
                  <a:lnTo>
                    <a:pt x="0" y="47456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1303" y="1228166"/>
            <a:ext cx="12954889" cy="168315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b="1" spc="220" dirty="0" err="1">
                <a:latin typeface="+mj-lt"/>
              </a:rPr>
              <a:t>Интересные</a:t>
            </a:r>
            <a:r>
              <a:rPr b="1" spc="-130" dirty="0">
                <a:latin typeface="+mj-lt"/>
              </a:rPr>
              <a:t> </a:t>
            </a:r>
            <a:r>
              <a:rPr b="1" spc="225" dirty="0" err="1" smtClean="0">
                <a:latin typeface="+mj-lt"/>
              </a:rPr>
              <a:t>вопросы</a:t>
            </a:r>
            <a:r>
              <a:rPr lang="ru-RU" b="1" spc="225" dirty="0" smtClean="0">
                <a:latin typeface="+mj-lt"/>
              </a:rPr>
              <a:t>.</a:t>
            </a:r>
            <a:br>
              <a:rPr lang="ru-RU" b="1" spc="225" dirty="0" smtClean="0">
                <a:latin typeface="+mj-lt"/>
              </a:rPr>
            </a:br>
            <a:r>
              <a:rPr lang="ru-RU" sz="3200" b="1" spc="-165" dirty="0" smtClean="0">
                <a:solidFill>
                  <a:srgbClr val="54565A"/>
                </a:solidFill>
                <a:latin typeface="+mj-lt"/>
                <a:cs typeface="Arial Black"/>
              </a:rPr>
              <a:t>Придумайте</a:t>
            </a:r>
            <a:r>
              <a:rPr lang="ru-RU" sz="3200" b="1" spc="-24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3200" b="1" spc="-150" dirty="0">
                <a:solidFill>
                  <a:srgbClr val="54565A"/>
                </a:solidFill>
                <a:latin typeface="+mj-lt"/>
                <a:cs typeface="Arial Black"/>
              </a:rPr>
              <a:t>два</a:t>
            </a:r>
            <a:r>
              <a:rPr lang="ru-RU" sz="3200" b="1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3200" b="1" spc="-140" dirty="0">
                <a:solidFill>
                  <a:srgbClr val="54565A"/>
                </a:solidFill>
                <a:latin typeface="+mj-lt"/>
                <a:cs typeface="Arial Black"/>
              </a:rPr>
              <a:t>вопроса:</a:t>
            </a:r>
            <a:r>
              <a:rPr lang="ru-RU" sz="3200" b="1" spc="-229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3200" b="1" spc="-160" dirty="0">
                <a:solidFill>
                  <a:srgbClr val="54565A"/>
                </a:solidFill>
                <a:latin typeface="+mj-lt"/>
                <a:cs typeface="Arial Black"/>
              </a:rPr>
              <a:t>один</a:t>
            </a:r>
            <a:r>
              <a:rPr lang="ru-RU" sz="3200" b="1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3200" b="1" spc="-560" dirty="0">
                <a:solidFill>
                  <a:srgbClr val="54565A"/>
                </a:solidFill>
                <a:latin typeface="+mj-lt"/>
                <a:cs typeface="Arial Black"/>
              </a:rPr>
              <a:t>—</a:t>
            </a:r>
            <a:r>
              <a:rPr lang="ru-RU" sz="3200" b="1" spc="-190" dirty="0">
                <a:solidFill>
                  <a:srgbClr val="54565A"/>
                </a:solidFill>
                <a:latin typeface="+mj-lt"/>
                <a:cs typeface="Arial Black"/>
              </a:rPr>
              <a:t> нейтральный,</a:t>
            </a:r>
            <a:r>
              <a:rPr lang="ru-RU" sz="3200" b="1" spc="-21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3200" b="1" spc="-135" dirty="0">
                <a:solidFill>
                  <a:srgbClr val="54565A"/>
                </a:solidFill>
                <a:latin typeface="+mj-lt"/>
                <a:cs typeface="Arial Black"/>
              </a:rPr>
              <a:t>другой</a:t>
            </a:r>
            <a:r>
              <a:rPr lang="ru-RU" sz="3200" b="1" spc="-254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3200" b="1" spc="-509" dirty="0">
                <a:solidFill>
                  <a:srgbClr val="54565A"/>
                </a:solidFill>
                <a:latin typeface="+mj-lt"/>
                <a:cs typeface="Arial Black"/>
              </a:rPr>
              <a:t>—</a:t>
            </a:r>
            <a:r>
              <a:rPr lang="ru-RU" sz="3200" b="1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3200" b="1" spc="-60" dirty="0">
                <a:solidFill>
                  <a:srgbClr val="54565A"/>
                </a:solidFill>
                <a:latin typeface="+mj-lt"/>
                <a:cs typeface="Arial Black"/>
              </a:rPr>
              <a:t>личный.</a:t>
            </a:r>
            <a:r>
              <a:rPr lang="ru-RU" sz="3200" b="1" dirty="0">
                <a:latin typeface="+mj-lt"/>
                <a:cs typeface="Arial Black"/>
              </a:rPr>
              <a:t/>
            </a:r>
            <a:br>
              <a:rPr lang="ru-RU" sz="3200" b="1" dirty="0">
                <a:latin typeface="+mj-lt"/>
                <a:cs typeface="Arial Black"/>
              </a:rPr>
            </a:br>
            <a:endParaRPr sz="3200" b="1" spc="225" dirty="0">
              <a:latin typeface="+mj-l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4400" y="2944545"/>
            <a:ext cx="6172200" cy="14838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5"/>
              </a:spcBef>
            </a:pPr>
            <a:r>
              <a:rPr sz="2200" b="1" spc="-200" dirty="0" err="1" smtClean="0">
                <a:solidFill>
                  <a:srgbClr val="54565A"/>
                </a:solidFill>
                <a:latin typeface="+mj-lt"/>
                <a:cs typeface="Arial Black"/>
              </a:rPr>
              <a:t>Нейтральный</a:t>
            </a:r>
            <a:r>
              <a:rPr sz="2200" b="1" spc="-23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45" dirty="0">
                <a:solidFill>
                  <a:srgbClr val="54565A"/>
                </a:solidFill>
                <a:latin typeface="+mj-lt"/>
                <a:cs typeface="Arial Black"/>
              </a:rPr>
              <a:t>вопрос</a:t>
            </a:r>
            <a:r>
              <a:rPr sz="2200" b="1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90" dirty="0">
                <a:solidFill>
                  <a:srgbClr val="54565A"/>
                </a:solidFill>
                <a:latin typeface="+mj-lt"/>
                <a:cs typeface="Arial Black"/>
              </a:rPr>
              <a:t>не</a:t>
            </a:r>
            <a:r>
              <a:rPr sz="2200" b="1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200" dirty="0">
                <a:solidFill>
                  <a:srgbClr val="54565A"/>
                </a:solidFill>
                <a:latin typeface="+mj-lt"/>
                <a:cs typeface="Arial Black"/>
              </a:rPr>
              <a:t>должен</a:t>
            </a:r>
            <a:r>
              <a:rPr sz="2200" b="1" spc="-254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0" dirty="0">
                <a:solidFill>
                  <a:srgbClr val="54565A"/>
                </a:solidFill>
                <a:latin typeface="+mj-lt"/>
                <a:cs typeface="Arial Black"/>
              </a:rPr>
              <a:t>касаться </a:t>
            </a:r>
            <a:r>
              <a:rPr sz="2200" b="1" spc="-215" dirty="0">
                <a:solidFill>
                  <a:srgbClr val="54565A"/>
                </a:solidFill>
                <a:latin typeface="+mj-lt"/>
                <a:cs typeface="Arial Black"/>
              </a:rPr>
              <a:t>личной</a:t>
            </a:r>
            <a:r>
              <a:rPr sz="2200" b="1" spc="-2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250" dirty="0">
                <a:solidFill>
                  <a:srgbClr val="54565A"/>
                </a:solidFill>
                <a:latin typeface="+mj-lt"/>
                <a:cs typeface="Arial Black"/>
              </a:rPr>
              <a:t>жизни.</a:t>
            </a:r>
            <a:r>
              <a:rPr sz="2200" b="1" spc="-22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endParaRPr lang="ru-RU" sz="2200" b="1" spc="-225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5080">
              <a:lnSpc>
                <a:spcPct val="109800"/>
              </a:lnSpc>
              <a:spcBef>
                <a:spcPts val="5"/>
              </a:spcBef>
            </a:pPr>
            <a:endParaRPr lang="ru-RU" sz="2200" b="1" spc="-225" dirty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5080">
              <a:lnSpc>
                <a:spcPct val="109800"/>
              </a:lnSpc>
              <a:spcBef>
                <a:spcPts val="5"/>
              </a:spcBef>
            </a:pPr>
            <a:r>
              <a:rPr sz="2200" spc="-175" dirty="0" err="1" smtClean="0">
                <a:solidFill>
                  <a:srgbClr val="54565A"/>
                </a:solidFill>
                <a:latin typeface="+mj-lt"/>
                <a:cs typeface="Arial Black"/>
              </a:rPr>
              <a:t>Например</a:t>
            </a:r>
            <a:r>
              <a:rPr sz="2200" spc="-175" dirty="0">
                <a:solidFill>
                  <a:srgbClr val="54565A"/>
                </a:solidFill>
                <a:latin typeface="+mj-lt"/>
                <a:cs typeface="Arial Black"/>
              </a:rPr>
              <a:t>:</a:t>
            </a:r>
            <a:r>
              <a:rPr sz="2200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204" dirty="0">
                <a:solidFill>
                  <a:srgbClr val="54565A"/>
                </a:solidFill>
                <a:latin typeface="+mj-lt"/>
                <a:cs typeface="Arial Black"/>
              </a:rPr>
              <a:t>«Какой</a:t>
            </a:r>
            <a:r>
              <a:rPr sz="2200" spc="-21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20" dirty="0">
                <a:solidFill>
                  <a:srgbClr val="54565A"/>
                </a:solidFill>
                <a:latin typeface="+mj-lt"/>
                <a:cs typeface="Arial Black"/>
              </a:rPr>
              <a:t>совет</a:t>
            </a:r>
            <a:r>
              <a:rPr sz="2200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25" dirty="0">
                <a:solidFill>
                  <a:srgbClr val="54565A"/>
                </a:solidFill>
                <a:latin typeface="+mj-lt"/>
                <a:cs typeface="Arial Black"/>
              </a:rPr>
              <a:t>ты </a:t>
            </a:r>
            <a:r>
              <a:rPr sz="2200" spc="-180" dirty="0">
                <a:solidFill>
                  <a:srgbClr val="54565A"/>
                </a:solidFill>
                <a:latin typeface="+mj-lt"/>
                <a:cs typeface="Arial Black"/>
              </a:rPr>
              <a:t>дал</a:t>
            </a:r>
            <a:r>
              <a:rPr sz="2200" spc="-27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280" dirty="0">
                <a:solidFill>
                  <a:srgbClr val="54565A"/>
                </a:solidFill>
                <a:latin typeface="+mj-lt"/>
                <a:cs typeface="Arial Black"/>
              </a:rPr>
              <a:t>бы</a:t>
            </a:r>
            <a:r>
              <a:rPr sz="22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25" dirty="0">
                <a:solidFill>
                  <a:srgbClr val="54565A"/>
                </a:solidFill>
                <a:latin typeface="+mj-lt"/>
                <a:cs typeface="Arial Black"/>
              </a:rPr>
              <a:t>подростку,</a:t>
            </a:r>
            <a:r>
              <a:rPr sz="2200" spc="-2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75" dirty="0" err="1">
                <a:solidFill>
                  <a:srgbClr val="54565A"/>
                </a:solidFill>
                <a:latin typeface="+mj-lt"/>
                <a:cs typeface="Arial Black"/>
              </a:rPr>
              <a:t>который</a:t>
            </a:r>
            <a:r>
              <a:rPr sz="2200" spc="-22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0" dirty="0" err="1" smtClean="0">
                <a:solidFill>
                  <a:srgbClr val="54565A"/>
                </a:solidFill>
                <a:latin typeface="+mj-lt"/>
                <a:cs typeface="Arial Black"/>
              </a:rPr>
              <a:t>боится</a:t>
            </a:r>
            <a:r>
              <a:rPr lang="ru-RU" sz="2200" spc="-1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45" dirty="0" err="1" smtClean="0">
                <a:solidFill>
                  <a:srgbClr val="54565A"/>
                </a:solidFill>
                <a:latin typeface="+mj-lt"/>
                <a:cs typeface="Arial Black"/>
              </a:rPr>
              <a:t>выступать</a:t>
            </a:r>
            <a:r>
              <a:rPr sz="2200" spc="-22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40" dirty="0" err="1">
                <a:solidFill>
                  <a:srgbClr val="54565A"/>
                </a:solidFill>
                <a:latin typeface="+mj-lt"/>
                <a:cs typeface="Arial Black"/>
              </a:rPr>
              <a:t>перед</a:t>
            </a:r>
            <a:r>
              <a:rPr sz="2200" spc="-2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lang="ru-RU" sz="2200" spc="-85" dirty="0" smtClean="0">
                <a:solidFill>
                  <a:srgbClr val="54565A"/>
                </a:solidFill>
                <a:latin typeface="+mj-lt"/>
                <a:cs typeface="Arial Black"/>
              </a:rPr>
              <a:t>группой</a:t>
            </a:r>
            <a:r>
              <a:rPr sz="2200" spc="-85" dirty="0" smtClean="0">
                <a:solidFill>
                  <a:srgbClr val="54565A"/>
                </a:solidFill>
                <a:latin typeface="+mj-lt"/>
                <a:cs typeface="Arial Black"/>
              </a:rPr>
              <a:t>?».</a:t>
            </a:r>
            <a:endParaRPr sz="2200" dirty="0">
              <a:latin typeface="+mj-lt"/>
              <a:cs typeface="Arial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20000" y="2944544"/>
            <a:ext cx="6553200" cy="18923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89635">
              <a:lnSpc>
                <a:spcPct val="110000"/>
              </a:lnSpc>
              <a:spcBef>
                <a:spcPts val="100"/>
              </a:spcBef>
            </a:pPr>
            <a:r>
              <a:rPr sz="2200" b="1" spc="-254" dirty="0">
                <a:solidFill>
                  <a:srgbClr val="54565A"/>
                </a:solidFill>
                <a:latin typeface="+mj-lt"/>
                <a:cs typeface="Arial Black"/>
              </a:rPr>
              <a:t>Личный</a:t>
            </a:r>
            <a:r>
              <a:rPr sz="2200" b="1" spc="-229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45" dirty="0">
                <a:solidFill>
                  <a:srgbClr val="54565A"/>
                </a:solidFill>
                <a:latin typeface="+mj-lt"/>
                <a:cs typeface="Arial Black"/>
              </a:rPr>
              <a:t>вопрос</a:t>
            </a:r>
            <a:r>
              <a:rPr sz="2200" b="1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200" dirty="0">
                <a:solidFill>
                  <a:srgbClr val="54565A"/>
                </a:solidFill>
                <a:latin typeface="+mj-lt"/>
                <a:cs typeface="Arial Black"/>
              </a:rPr>
              <a:t>должен</a:t>
            </a:r>
            <a:r>
              <a:rPr sz="2200" b="1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65" dirty="0">
                <a:solidFill>
                  <a:srgbClr val="54565A"/>
                </a:solidFill>
                <a:latin typeface="+mj-lt"/>
                <a:cs typeface="Arial Black"/>
              </a:rPr>
              <a:t>быть</a:t>
            </a:r>
            <a:r>
              <a:rPr sz="2200" b="1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210" dirty="0">
                <a:solidFill>
                  <a:srgbClr val="54565A"/>
                </a:solidFill>
                <a:latin typeface="+mj-lt"/>
                <a:cs typeface="Arial Black"/>
              </a:rPr>
              <a:t>связан</a:t>
            </a:r>
            <a:r>
              <a:rPr sz="2200" b="1" spc="-2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50" dirty="0">
                <a:solidFill>
                  <a:srgbClr val="54565A"/>
                </a:solidFill>
                <a:latin typeface="+mj-lt"/>
                <a:cs typeface="Arial Black"/>
              </a:rPr>
              <a:t>с </a:t>
            </a:r>
            <a:r>
              <a:rPr sz="2200" b="1" spc="-265" dirty="0">
                <a:solidFill>
                  <a:srgbClr val="54565A"/>
                </a:solidFill>
                <a:latin typeface="+mj-lt"/>
                <a:cs typeface="Arial Black"/>
              </a:rPr>
              <a:t>жизненным</a:t>
            </a:r>
            <a:r>
              <a:rPr sz="2200" b="1" spc="-229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60" dirty="0">
                <a:solidFill>
                  <a:srgbClr val="54565A"/>
                </a:solidFill>
                <a:latin typeface="+mj-lt"/>
                <a:cs typeface="Arial Black"/>
              </a:rPr>
              <a:t>опытом,</a:t>
            </a:r>
            <a:r>
              <a:rPr sz="2200" b="1" spc="-2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60" dirty="0" err="1">
                <a:solidFill>
                  <a:srgbClr val="54565A"/>
                </a:solidFill>
                <a:latin typeface="+mj-lt"/>
                <a:cs typeface="Arial Black"/>
              </a:rPr>
              <a:t>но</a:t>
            </a:r>
            <a:r>
              <a:rPr sz="2200" b="1" spc="-26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10" dirty="0" err="1" smtClean="0">
                <a:solidFill>
                  <a:srgbClr val="54565A"/>
                </a:solidFill>
                <a:latin typeface="+mj-lt"/>
                <a:cs typeface="Arial Black"/>
              </a:rPr>
              <a:t>оставаться</a:t>
            </a:r>
            <a:r>
              <a:rPr lang="ru-RU" sz="2200" b="1" spc="-1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210" dirty="0" err="1" smtClean="0">
                <a:solidFill>
                  <a:srgbClr val="54565A"/>
                </a:solidFill>
                <a:latin typeface="+mj-lt"/>
                <a:cs typeface="Arial Black"/>
              </a:rPr>
              <a:t>уместным</a:t>
            </a:r>
            <a:r>
              <a:rPr sz="2200" b="1" spc="-22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225" dirty="0">
                <a:solidFill>
                  <a:srgbClr val="54565A"/>
                </a:solidFill>
                <a:latin typeface="+mj-lt"/>
                <a:cs typeface="Arial Black"/>
              </a:rPr>
              <a:t>и</a:t>
            </a:r>
            <a:r>
              <a:rPr sz="2200" b="1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b="1" spc="-220" dirty="0" err="1">
                <a:solidFill>
                  <a:srgbClr val="54565A"/>
                </a:solidFill>
                <a:latin typeface="+mj-lt"/>
                <a:cs typeface="Arial Black"/>
              </a:rPr>
              <a:t>безопасным</a:t>
            </a:r>
            <a:r>
              <a:rPr sz="2200" b="1" spc="-220" dirty="0" smtClean="0">
                <a:solidFill>
                  <a:srgbClr val="54565A"/>
                </a:solidFill>
                <a:latin typeface="+mj-lt"/>
                <a:cs typeface="Arial Black"/>
              </a:rPr>
              <a:t>.</a:t>
            </a:r>
            <a:endParaRPr lang="ru-RU" sz="2200" b="1" spc="-22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889635">
              <a:lnSpc>
                <a:spcPct val="110000"/>
              </a:lnSpc>
              <a:spcBef>
                <a:spcPts val="100"/>
              </a:spcBef>
            </a:pPr>
            <a:endParaRPr lang="ru-RU" sz="2200" b="1" spc="-22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200" b="1" spc="-21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70" dirty="0">
                <a:solidFill>
                  <a:srgbClr val="54565A"/>
                </a:solidFill>
                <a:latin typeface="+mj-lt"/>
                <a:cs typeface="Arial Black"/>
              </a:rPr>
              <a:t>Например:</a:t>
            </a:r>
            <a:r>
              <a:rPr sz="2200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30" dirty="0">
                <a:solidFill>
                  <a:srgbClr val="54565A"/>
                </a:solidFill>
                <a:latin typeface="+mj-lt"/>
                <a:cs typeface="Arial Black"/>
              </a:rPr>
              <a:t>«</a:t>
            </a:r>
            <a:r>
              <a:rPr sz="2200" spc="-130" dirty="0" err="1" smtClean="0">
                <a:solidFill>
                  <a:srgbClr val="54565A"/>
                </a:solidFill>
                <a:latin typeface="+mj-lt"/>
                <a:cs typeface="Arial Black"/>
              </a:rPr>
              <a:t>Какое</a:t>
            </a:r>
            <a:r>
              <a:rPr lang="ru-RU" sz="2200" spc="-13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95" dirty="0" err="1" smtClean="0">
                <a:solidFill>
                  <a:srgbClr val="54565A"/>
                </a:solidFill>
                <a:latin typeface="+mj-lt"/>
                <a:cs typeface="Arial Black"/>
              </a:rPr>
              <a:t>твоё</a:t>
            </a:r>
            <a:r>
              <a:rPr sz="2200" spc="-24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200" dirty="0">
                <a:solidFill>
                  <a:srgbClr val="54565A"/>
                </a:solidFill>
                <a:latin typeface="+mj-lt"/>
                <a:cs typeface="Arial Black"/>
              </a:rPr>
              <a:t>самое</a:t>
            </a:r>
            <a:r>
              <a:rPr sz="2200" spc="-2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200" dirty="0">
                <a:solidFill>
                  <a:srgbClr val="54565A"/>
                </a:solidFill>
                <a:latin typeface="+mj-lt"/>
                <a:cs typeface="Arial Black"/>
              </a:rPr>
              <a:t>важное</a:t>
            </a:r>
            <a:r>
              <a:rPr sz="2200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75" dirty="0">
                <a:solidFill>
                  <a:srgbClr val="54565A"/>
                </a:solidFill>
                <a:latin typeface="+mj-lt"/>
                <a:cs typeface="Arial Black"/>
              </a:rPr>
              <a:t>достижение</a:t>
            </a:r>
            <a:r>
              <a:rPr sz="2200" spc="-20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310" dirty="0">
                <a:solidFill>
                  <a:srgbClr val="54565A"/>
                </a:solidFill>
                <a:latin typeface="+mj-lt"/>
                <a:cs typeface="Arial Black"/>
              </a:rPr>
              <a:t>за</a:t>
            </a:r>
            <a:endParaRPr sz="2200" dirty="0">
              <a:latin typeface="+mj-lt"/>
              <a:cs typeface="Arial Black"/>
            </a:endParaRPr>
          </a:p>
          <a:p>
            <a:pPr marL="12700" marR="108585">
              <a:lnSpc>
                <a:spcPct val="109800"/>
              </a:lnSpc>
              <a:spcBef>
                <a:spcPts val="10"/>
              </a:spcBef>
            </a:pPr>
            <a:r>
              <a:rPr sz="2200" spc="-180" dirty="0">
                <a:solidFill>
                  <a:srgbClr val="54565A"/>
                </a:solidFill>
                <a:latin typeface="+mj-lt"/>
                <a:cs typeface="Arial Black"/>
              </a:rPr>
              <a:t>последний</a:t>
            </a:r>
            <a:r>
              <a:rPr sz="2200" spc="-21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200" spc="-120" dirty="0">
                <a:solidFill>
                  <a:srgbClr val="54565A"/>
                </a:solidFill>
                <a:latin typeface="+mj-lt"/>
                <a:cs typeface="Arial Black"/>
              </a:rPr>
              <a:t>год?».</a:t>
            </a:r>
            <a:r>
              <a:rPr sz="2200" spc="-254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endParaRPr sz="2200" dirty="0">
              <a:latin typeface="+mj-lt"/>
              <a:cs typeface="Arial Blac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55053" y="5784849"/>
            <a:ext cx="12751435" cy="1436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0000"/>
              </a:lnSpc>
              <a:spcBef>
                <a:spcPts val="100"/>
              </a:spcBef>
            </a:pPr>
            <a:r>
              <a:rPr lang="ru-RU" sz="2200" spc="-145" dirty="0" smtClean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lang="ru-RU" sz="2800" spc="-145" dirty="0" smtClean="0">
                <a:solidFill>
                  <a:srgbClr val="54565A"/>
                </a:solidFill>
                <a:latin typeface="+mj-lt"/>
                <a:cs typeface="Arial Black"/>
              </a:rPr>
              <a:t>Нейтральные вопросы запишите на белых листочках, личные — на цветных.</a:t>
            </a:r>
          </a:p>
          <a:p>
            <a:pPr marL="12700" marR="5080" algn="ctr">
              <a:lnSpc>
                <a:spcPct val="110000"/>
              </a:lnSpc>
              <a:spcBef>
                <a:spcPts val="100"/>
              </a:spcBef>
            </a:pPr>
            <a:r>
              <a:rPr sz="2800" spc="-145" dirty="0" err="1" smtClean="0">
                <a:solidFill>
                  <a:srgbClr val="54565A"/>
                </a:solidFill>
                <a:latin typeface="+mj-lt"/>
                <a:cs typeface="Arial Black"/>
              </a:rPr>
              <a:t>Затем</a:t>
            </a:r>
            <a:r>
              <a:rPr sz="2800" spc="-24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54" dirty="0">
                <a:solidFill>
                  <a:srgbClr val="54565A"/>
                </a:solidFill>
                <a:latin typeface="+mj-lt"/>
                <a:cs typeface="Arial Black"/>
              </a:rPr>
              <a:t>каждый</a:t>
            </a:r>
            <a:r>
              <a:rPr sz="2800" spc="-2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25" dirty="0">
                <a:solidFill>
                  <a:srgbClr val="54565A"/>
                </a:solidFill>
                <a:latin typeface="+mj-lt"/>
                <a:cs typeface="Arial Black"/>
              </a:rPr>
              <a:t>по</a:t>
            </a:r>
            <a:r>
              <a:rPr sz="2800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65" dirty="0">
                <a:solidFill>
                  <a:srgbClr val="54565A"/>
                </a:solidFill>
                <a:latin typeface="+mj-lt"/>
                <a:cs typeface="Arial Black"/>
              </a:rPr>
              <a:t>очереди</a:t>
            </a:r>
            <a:r>
              <a:rPr sz="2800" spc="-2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40" dirty="0">
                <a:solidFill>
                  <a:srgbClr val="54565A"/>
                </a:solidFill>
                <a:latin typeface="+mj-lt"/>
                <a:cs typeface="Arial Black"/>
              </a:rPr>
              <a:t>вытягивает</a:t>
            </a:r>
            <a:r>
              <a:rPr sz="2800" spc="-21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60" dirty="0">
                <a:solidFill>
                  <a:srgbClr val="54565A"/>
                </a:solidFill>
                <a:latin typeface="+mj-lt"/>
                <a:cs typeface="Arial Black"/>
              </a:rPr>
              <a:t>один</a:t>
            </a:r>
            <a:r>
              <a:rPr sz="2800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70" dirty="0">
                <a:solidFill>
                  <a:srgbClr val="54565A"/>
                </a:solidFill>
                <a:latin typeface="+mj-lt"/>
                <a:cs typeface="Arial Black"/>
              </a:rPr>
              <a:t>листочек,</a:t>
            </a:r>
            <a:r>
              <a:rPr sz="2800" spc="-22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90" dirty="0">
                <a:solidFill>
                  <a:srgbClr val="54565A"/>
                </a:solidFill>
                <a:latin typeface="+mj-lt"/>
                <a:cs typeface="Arial Black"/>
              </a:rPr>
              <a:t>зачитывает</a:t>
            </a:r>
            <a:r>
              <a:rPr sz="2800" spc="-20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45" dirty="0">
                <a:solidFill>
                  <a:srgbClr val="54565A"/>
                </a:solidFill>
                <a:latin typeface="+mj-lt"/>
                <a:cs typeface="Arial Black"/>
              </a:rPr>
              <a:t>вопрос</a:t>
            </a:r>
            <a:r>
              <a:rPr sz="2800" spc="-2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00" dirty="0">
                <a:solidFill>
                  <a:srgbClr val="54565A"/>
                </a:solidFill>
                <a:latin typeface="+mj-lt"/>
                <a:cs typeface="Arial Black"/>
              </a:rPr>
              <a:t>вслух</a:t>
            </a:r>
            <a:r>
              <a:rPr sz="2800" spc="-26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25" dirty="0">
                <a:solidFill>
                  <a:srgbClr val="54565A"/>
                </a:solidFill>
                <a:latin typeface="+mj-lt"/>
                <a:cs typeface="Arial Black"/>
              </a:rPr>
              <a:t>и</a:t>
            </a:r>
            <a:r>
              <a:rPr sz="2800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50" dirty="0" err="1">
                <a:solidFill>
                  <a:srgbClr val="54565A"/>
                </a:solidFill>
                <a:latin typeface="+mj-lt"/>
                <a:cs typeface="Arial Black"/>
              </a:rPr>
              <a:t>отвечает</a:t>
            </a:r>
            <a:r>
              <a:rPr sz="2800" spc="-50" dirty="0" smtClean="0">
                <a:solidFill>
                  <a:srgbClr val="54565A"/>
                </a:solidFill>
                <a:latin typeface="+mj-lt"/>
                <a:cs typeface="Arial Black"/>
              </a:rPr>
              <a:t>.</a:t>
            </a:r>
            <a:endParaRPr lang="ru-RU" sz="2800" spc="-5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5080" algn="ctr">
              <a:lnSpc>
                <a:spcPct val="110000"/>
              </a:lnSpc>
              <a:spcBef>
                <a:spcPts val="100"/>
              </a:spcBef>
            </a:pPr>
            <a:r>
              <a:rPr sz="2800" spc="-5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40" dirty="0">
                <a:solidFill>
                  <a:srgbClr val="54565A"/>
                </a:solidFill>
                <a:latin typeface="+mj-lt"/>
                <a:cs typeface="Arial Black"/>
              </a:rPr>
              <a:t>Личные</a:t>
            </a:r>
            <a:r>
              <a:rPr sz="2800" spc="-2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75" dirty="0">
                <a:solidFill>
                  <a:srgbClr val="54565A"/>
                </a:solidFill>
                <a:latin typeface="+mj-lt"/>
                <a:cs typeface="Arial Black"/>
              </a:rPr>
              <a:t>вопросы,</a:t>
            </a:r>
            <a:r>
              <a:rPr sz="2800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04" dirty="0">
                <a:solidFill>
                  <a:srgbClr val="54565A"/>
                </a:solidFill>
                <a:latin typeface="+mj-lt"/>
                <a:cs typeface="Arial Black"/>
              </a:rPr>
              <a:t>на</a:t>
            </a:r>
            <a:r>
              <a:rPr sz="2800" spc="-24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65" dirty="0">
                <a:solidFill>
                  <a:srgbClr val="54565A"/>
                </a:solidFill>
                <a:latin typeface="+mj-lt"/>
                <a:cs typeface="Arial Black"/>
              </a:rPr>
              <a:t>которые</a:t>
            </a:r>
            <a:r>
              <a:rPr sz="2800" spc="-229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54" dirty="0">
                <a:solidFill>
                  <a:srgbClr val="54565A"/>
                </a:solidFill>
                <a:latin typeface="+mj-lt"/>
                <a:cs typeface="Arial Black"/>
              </a:rPr>
              <a:t>вы </a:t>
            </a:r>
            <a:r>
              <a:rPr sz="2800" spc="-190" dirty="0">
                <a:solidFill>
                  <a:srgbClr val="54565A"/>
                </a:solidFill>
                <a:latin typeface="+mj-lt"/>
                <a:cs typeface="Arial Black"/>
              </a:rPr>
              <a:t>не</a:t>
            </a:r>
            <a:r>
              <a:rPr sz="2800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20" dirty="0">
                <a:solidFill>
                  <a:srgbClr val="54565A"/>
                </a:solidFill>
                <a:latin typeface="+mj-lt"/>
                <a:cs typeface="Arial Black"/>
              </a:rPr>
              <a:t>хотите</a:t>
            </a:r>
            <a:r>
              <a:rPr sz="2800" spc="-21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10" dirty="0">
                <a:solidFill>
                  <a:srgbClr val="54565A"/>
                </a:solidFill>
                <a:latin typeface="+mj-lt"/>
                <a:cs typeface="Arial Black"/>
              </a:rPr>
              <a:t>отвечать,</a:t>
            </a:r>
            <a:r>
              <a:rPr sz="2800" spc="-21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25" dirty="0">
                <a:solidFill>
                  <a:srgbClr val="54565A"/>
                </a:solidFill>
                <a:latin typeface="+mj-lt"/>
                <a:cs typeface="Arial Black"/>
              </a:rPr>
              <a:t>можно</a:t>
            </a:r>
            <a:r>
              <a:rPr sz="2800" spc="-23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14" dirty="0">
                <a:solidFill>
                  <a:srgbClr val="54565A"/>
                </a:solidFill>
                <a:latin typeface="+mj-lt"/>
                <a:cs typeface="Arial Black"/>
              </a:rPr>
              <a:t>пропустить,</a:t>
            </a:r>
            <a:r>
              <a:rPr sz="2800" spc="-22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35" dirty="0">
                <a:solidFill>
                  <a:srgbClr val="54565A"/>
                </a:solidFill>
                <a:latin typeface="+mj-lt"/>
                <a:cs typeface="Arial Black"/>
              </a:rPr>
              <a:t>сказав</a:t>
            </a:r>
            <a:r>
              <a:rPr sz="2800" spc="-24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0" dirty="0">
                <a:solidFill>
                  <a:srgbClr val="54565A"/>
                </a:solidFill>
                <a:latin typeface="+mj-lt"/>
                <a:cs typeface="Arial Black"/>
              </a:rPr>
              <a:t>«пас».</a:t>
            </a:r>
            <a:endParaRPr sz="2800" dirty="0">
              <a:latin typeface="+mj-lt"/>
              <a:cs typeface="Arial Black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47636" y="7531684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428650" y="7546949"/>
            <a:ext cx="1351914" cy="3924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pc="-135" dirty="0"/>
              <a:t>Все</a:t>
            </a:r>
            <a:r>
              <a:rPr spc="-150" dirty="0"/>
              <a:t> </a:t>
            </a:r>
            <a:r>
              <a:rPr spc="-70" dirty="0"/>
              <a:t>о</a:t>
            </a:r>
            <a:r>
              <a:rPr spc="-155" dirty="0"/>
              <a:t> </a:t>
            </a:r>
            <a:r>
              <a:rPr spc="-75" dirty="0"/>
              <a:t>подростках</a:t>
            </a:r>
          </a:p>
          <a:p>
            <a:pPr marL="12700">
              <a:lnSpc>
                <a:spcPct val="100000"/>
              </a:lnSpc>
            </a:pPr>
            <a:endParaRPr spc="-1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504" y="0"/>
            <a:ext cx="5486399" cy="82295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67958" y="569363"/>
            <a:ext cx="8057642" cy="2031967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 marR="739140" algn="ctr">
              <a:lnSpc>
                <a:spcPct val="104400"/>
              </a:lnSpc>
              <a:spcBef>
                <a:spcPts val="1215"/>
              </a:spcBef>
            </a:pPr>
            <a:r>
              <a:rPr sz="6150" b="1" spc="36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Прими</a:t>
            </a:r>
            <a:r>
              <a:rPr sz="6150" b="1" spc="-175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150" b="1" spc="390" dirty="0">
                <a:latin typeface="Calibri" panose="020F0502020204030204" pitchFamily="34" charset="0"/>
                <a:cs typeface="Calibri" panose="020F0502020204030204" pitchFamily="34" charset="0"/>
              </a:rPr>
              <a:t>своё </a:t>
            </a:r>
            <a:r>
              <a:rPr sz="6150" b="1" spc="250" dirty="0">
                <a:latin typeface="Calibri" panose="020F0502020204030204" pitchFamily="34" charset="0"/>
                <a:cs typeface="Calibri" panose="020F0502020204030204" pitchFamily="34" charset="0"/>
              </a:rPr>
              <a:t>путешествие</a:t>
            </a:r>
            <a:endParaRPr sz="615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92490" y="2436260"/>
            <a:ext cx="8057642" cy="501631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600710" algn="just">
              <a:lnSpc>
                <a:spcPct val="100800"/>
              </a:lnSpc>
              <a:spcBef>
                <a:spcPts val="75"/>
              </a:spcBef>
            </a:pPr>
            <a:r>
              <a:rPr sz="2800" spc="-175" dirty="0">
                <a:solidFill>
                  <a:srgbClr val="54565A"/>
                </a:solidFill>
                <a:latin typeface="+mj-lt"/>
                <a:cs typeface="Arial Black"/>
              </a:rPr>
              <a:t>Подростковый</a:t>
            </a:r>
            <a:r>
              <a:rPr sz="2800" spc="-30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75" dirty="0">
                <a:solidFill>
                  <a:srgbClr val="54565A"/>
                </a:solidFill>
                <a:latin typeface="+mj-lt"/>
                <a:cs typeface="Arial Black"/>
              </a:rPr>
              <a:t>возраст</a:t>
            </a:r>
            <a:r>
              <a:rPr sz="2800" spc="-28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530" dirty="0">
                <a:solidFill>
                  <a:srgbClr val="54565A"/>
                </a:solidFill>
                <a:latin typeface="+mj-lt"/>
                <a:cs typeface="Arial Black"/>
              </a:rPr>
              <a:t>—</a:t>
            </a:r>
            <a:r>
              <a:rPr sz="2800" spc="-28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10" dirty="0">
                <a:solidFill>
                  <a:srgbClr val="54565A"/>
                </a:solidFill>
                <a:latin typeface="+mj-lt"/>
                <a:cs typeface="Arial Black"/>
              </a:rPr>
              <a:t>это</a:t>
            </a:r>
            <a:r>
              <a:rPr sz="2800" spc="-28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25" dirty="0">
                <a:solidFill>
                  <a:srgbClr val="54565A"/>
                </a:solidFill>
                <a:latin typeface="+mj-lt"/>
                <a:cs typeface="Arial Black"/>
              </a:rPr>
              <a:t>особенный</a:t>
            </a:r>
            <a:r>
              <a:rPr sz="2800" spc="-28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90" dirty="0">
                <a:solidFill>
                  <a:srgbClr val="54565A"/>
                </a:solidFill>
                <a:latin typeface="+mj-lt"/>
                <a:cs typeface="Arial Black"/>
              </a:rPr>
              <a:t>этап 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жизни,</a:t>
            </a:r>
            <a:r>
              <a:rPr sz="2800" spc="-29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45" dirty="0">
                <a:solidFill>
                  <a:srgbClr val="54565A"/>
                </a:solidFill>
                <a:latin typeface="+mj-lt"/>
                <a:cs typeface="Arial Black"/>
              </a:rPr>
              <a:t>полный</a:t>
            </a:r>
            <a:r>
              <a:rPr sz="2800" spc="-28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80" dirty="0">
                <a:solidFill>
                  <a:srgbClr val="54565A"/>
                </a:solidFill>
                <a:latin typeface="+mj-lt"/>
                <a:cs typeface="Arial Black"/>
              </a:rPr>
              <a:t>перемен,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85" dirty="0" err="1">
                <a:solidFill>
                  <a:srgbClr val="54565A"/>
                </a:solidFill>
                <a:latin typeface="+mj-lt"/>
                <a:cs typeface="Arial Black"/>
              </a:rPr>
              <a:t>открытий</a:t>
            </a:r>
            <a:r>
              <a:rPr sz="2800" spc="-29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305" dirty="0" smtClean="0">
                <a:solidFill>
                  <a:srgbClr val="54565A"/>
                </a:solidFill>
                <a:latin typeface="+mj-lt"/>
                <a:cs typeface="Arial Black"/>
              </a:rPr>
              <a:t>и</a:t>
            </a:r>
            <a:r>
              <a:rPr lang="ru-RU" sz="2800" spc="-305" dirty="0" smtClean="0">
                <a:solidFill>
                  <a:srgbClr val="54565A"/>
                </a:solidFill>
                <a:latin typeface="+mj-lt"/>
                <a:cs typeface="Arial Black"/>
              </a:rPr>
              <a:t>  </a:t>
            </a:r>
            <a:r>
              <a:rPr sz="2800" spc="-195" dirty="0" err="1" smtClean="0">
                <a:solidFill>
                  <a:srgbClr val="54565A"/>
                </a:solidFill>
                <a:latin typeface="+mj-lt"/>
                <a:cs typeface="Arial Black"/>
              </a:rPr>
              <a:t>возможностей</a:t>
            </a:r>
            <a:r>
              <a:rPr sz="2800" spc="-195" dirty="0">
                <a:solidFill>
                  <a:srgbClr val="54565A"/>
                </a:solidFill>
                <a:latin typeface="+mj-lt"/>
                <a:cs typeface="Arial Black"/>
              </a:rPr>
              <a:t>.</a:t>
            </a:r>
            <a:r>
              <a:rPr sz="2800" spc="-30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endParaRPr lang="ru-RU" sz="2800" spc="-30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600710" algn="just">
              <a:lnSpc>
                <a:spcPct val="100800"/>
              </a:lnSpc>
              <a:spcBef>
                <a:spcPts val="75"/>
              </a:spcBef>
            </a:pPr>
            <a:endParaRPr lang="ru-RU" sz="2800" spc="-30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600710" algn="just">
              <a:lnSpc>
                <a:spcPct val="100800"/>
              </a:lnSpc>
              <a:spcBef>
                <a:spcPts val="75"/>
              </a:spcBef>
            </a:pPr>
            <a:r>
              <a:rPr sz="2800" spc="-229" dirty="0" err="1" smtClean="0">
                <a:solidFill>
                  <a:srgbClr val="54565A"/>
                </a:solidFill>
                <a:latin typeface="+mj-lt"/>
                <a:cs typeface="Arial Black"/>
              </a:rPr>
              <a:t>Он</a:t>
            </a:r>
            <a:r>
              <a:rPr sz="2800" spc="-285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40" dirty="0">
                <a:solidFill>
                  <a:srgbClr val="54565A"/>
                </a:solidFill>
                <a:latin typeface="+mj-lt"/>
                <a:cs typeface="Arial Black"/>
              </a:rPr>
              <a:t>у</a:t>
            </a:r>
            <a:r>
              <a:rPr sz="2800" spc="-30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80" dirty="0" err="1">
                <a:solidFill>
                  <a:srgbClr val="54565A"/>
                </a:solidFill>
                <a:latin typeface="+mj-lt"/>
                <a:cs typeface="Arial Black"/>
              </a:rPr>
              <a:t>каждого</a:t>
            </a:r>
            <a:r>
              <a:rPr sz="2800" spc="-29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0" dirty="0" err="1" smtClean="0">
                <a:solidFill>
                  <a:srgbClr val="54565A"/>
                </a:solidFill>
                <a:latin typeface="+mj-lt"/>
                <a:cs typeface="Arial Black"/>
              </a:rPr>
              <a:t>проходит</a:t>
            </a:r>
            <a:r>
              <a:rPr lang="ru-RU" sz="2800" spc="-1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5" dirty="0" err="1" smtClean="0">
                <a:solidFill>
                  <a:srgbClr val="54565A"/>
                </a:solidFill>
                <a:latin typeface="+mj-lt"/>
                <a:cs typeface="Arial Black"/>
              </a:rPr>
              <a:t>по-</a:t>
            </a:r>
            <a:r>
              <a:rPr sz="2800" spc="-204" dirty="0" err="1" smtClean="0">
                <a:solidFill>
                  <a:srgbClr val="54565A"/>
                </a:solidFill>
                <a:latin typeface="+mj-lt"/>
                <a:cs typeface="Arial Black"/>
              </a:rPr>
              <a:t>разному</a:t>
            </a:r>
            <a:r>
              <a:rPr sz="2800" spc="-204" dirty="0">
                <a:solidFill>
                  <a:srgbClr val="54565A"/>
                </a:solidFill>
                <a:latin typeface="+mj-lt"/>
                <a:cs typeface="Arial Black"/>
              </a:rPr>
              <a:t>,</a:t>
            </a:r>
            <a:r>
              <a:rPr sz="2800" spc="-27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90" dirty="0">
                <a:solidFill>
                  <a:srgbClr val="54565A"/>
                </a:solidFill>
                <a:latin typeface="+mj-lt"/>
                <a:cs typeface="Arial Black"/>
              </a:rPr>
              <a:t>но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55" dirty="0">
                <a:solidFill>
                  <a:srgbClr val="54565A"/>
                </a:solidFill>
                <a:latin typeface="+mj-lt"/>
                <a:cs typeface="Arial Black"/>
              </a:rPr>
              <a:t>всегда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30" dirty="0">
                <a:solidFill>
                  <a:srgbClr val="54565A"/>
                </a:solidFill>
                <a:latin typeface="+mj-lt"/>
                <a:cs typeface="Arial Black"/>
              </a:rPr>
              <a:t>остаётся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90" dirty="0">
                <a:solidFill>
                  <a:srgbClr val="54565A"/>
                </a:solidFill>
                <a:latin typeface="+mj-lt"/>
                <a:cs typeface="Arial Black"/>
              </a:rPr>
              <a:t>ярким,</a:t>
            </a:r>
            <a:r>
              <a:rPr sz="2800" spc="-29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0" dirty="0" err="1" smtClean="0">
                <a:solidFill>
                  <a:srgbClr val="54565A"/>
                </a:solidFill>
                <a:latin typeface="+mj-lt"/>
                <a:cs typeface="Arial Black"/>
              </a:rPr>
              <a:t>иногда</a:t>
            </a:r>
            <a:r>
              <a:rPr lang="ru-RU" sz="2800" spc="-1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54" dirty="0" err="1" smtClean="0">
                <a:solidFill>
                  <a:srgbClr val="54565A"/>
                </a:solidFill>
                <a:latin typeface="+mj-lt"/>
                <a:cs typeface="Arial Black"/>
              </a:rPr>
              <a:t>сложным</a:t>
            </a:r>
            <a:r>
              <a:rPr sz="2800" spc="-254" dirty="0">
                <a:solidFill>
                  <a:srgbClr val="54565A"/>
                </a:solidFill>
                <a:latin typeface="+mj-lt"/>
                <a:cs typeface="Arial Black"/>
              </a:rPr>
              <a:t>,</a:t>
            </a:r>
            <a:r>
              <a:rPr sz="2800" spc="-31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54" dirty="0">
                <a:solidFill>
                  <a:srgbClr val="54565A"/>
                </a:solidFill>
                <a:latin typeface="+mj-lt"/>
                <a:cs typeface="Arial Black"/>
              </a:rPr>
              <a:t>и</a:t>
            </a:r>
            <a:r>
              <a:rPr sz="2800" spc="-29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75" dirty="0">
                <a:solidFill>
                  <a:srgbClr val="54565A"/>
                </a:solidFill>
                <a:latin typeface="+mj-lt"/>
                <a:cs typeface="Arial Black"/>
              </a:rPr>
              <a:t>при</a:t>
            </a:r>
            <a:r>
              <a:rPr sz="2800" spc="-29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60" dirty="0">
                <a:solidFill>
                  <a:srgbClr val="54565A"/>
                </a:solidFill>
                <a:latin typeface="+mj-lt"/>
                <a:cs typeface="Arial Black"/>
              </a:rPr>
              <a:t>этом</a:t>
            </a:r>
            <a:r>
              <a:rPr sz="2800" spc="-28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95" dirty="0">
                <a:solidFill>
                  <a:srgbClr val="54565A"/>
                </a:solidFill>
                <a:latin typeface="+mj-lt"/>
                <a:cs typeface="Arial Black"/>
              </a:rPr>
              <a:t>совершенно</a:t>
            </a:r>
            <a:r>
              <a:rPr sz="2800" spc="-27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45" dirty="0">
                <a:solidFill>
                  <a:srgbClr val="54565A"/>
                </a:solidFill>
                <a:latin typeface="+mj-lt"/>
                <a:cs typeface="Arial Black"/>
              </a:rPr>
              <a:t>нормальным</a:t>
            </a:r>
            <a:r>
              <a:rPr sz="2800" spc="-30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305" dirty="0">
                <a:solidFill>
                  <a:srgbClr val="54565A"/>
                </a:solidFill>
                <a:latin typeface="+mj-lt"/>
                <a:cs typeface="Arial Black"/>
              </a:rPr>
              <a:t>и </a:t>
            </a:r>
            <a:r>
              <a:rPr sz="2800" spc="-229" dirty="0">
                <a:solidFill>
                  <a:srgbClr val="54565A"/>
                </a:solidFill>
                <a:latin typeface="+mj-lt"/>
                <a:cs typeface="Arial Black"/>
              </a:rPr>
              <a:t>необходимым</a:t>
            </a:r>
            <a:r>
              <a:rPr sz="2800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35" dirty="0">
                <a:solidFill>
                  <a:srgbClr val="54565A"/>
                </a:solidFill>
                <a:latin typeface="+mj-lt"/>
                <a:cs typeface="Arial Black"/>
              </a:rPr>
              <a:t>периодом.</a:t>
            </a:r>
            <a:endParaRPr sz="2800" dirty="0">
              <a:latin typeface="+mj-lt"/>
              <a:cs typeface="Arial Black"/>
            </a:endParaRPr>
          </a:p>
          <a:p>
            <a:pPr marL="12700" marR="5080" algn="just">
              <a:lnSpc>
                <a:spcPct val="100800"/>
              </a:lnSpc>
              <a:spcBef>
                <a:spcPts val="2260"/>
              </a:spcBef>
            </a:pPr>
            <a:r>
              <a:rPr sz="2800" spc="-254" dirty="0">
                <a:solidFill>
                  <a:srgbClr val="54565A"/>
                </a:solidFill>
                <a:latin typeface="+mj-lt"/>
                <a:cs typeface="Arial Black"/>
              </a:rPr>
              <a:t>Все</a:t>
            </a:r>
            <a:r>
              <a:rPr sz="2800" spc="-30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65" dirty="0">
                <a:solidFill>
                  <a:srgbClr val="54565A"/>
                </a:solidFill>
                <a:latin typeface="+mj-lt"/>
                <a:cs typeface="Arial Black"/>
              </a:rPr>
              <a:t>особенности,</a:t>
            </a:r>
            <a:r>
              <a:rPr sz="2800" spc="-29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35" dirty="0">
                <a:solidFill>
                  <a:srgbClr val="54565A"/>
                </a:solidFill>
                <a:latin typeface="+mj-lt"/>
                <a:cs typeface="Arial Black"/>
              </a:rPr>
              <a:t>о</a:t>
            </a:r>
            <a:r>
              <a:rPr sz="2800" spc="-29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85" dirty="0">
                <a:solidFill>
                  <a:srgbClr val="54565A"/>
                </a:solidFill>
                <a:latin typeface="+mj-lt"/>
                <a:cs typeface="Arial Black"/>
              </a:rPr>
              <a:t>которых</a:t>
            </a:r>
            <a:r>
              <a:rPr sz="2800" spc="-29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360" dirty="0">
                <a:solidFill>
                  <a:srgbClr val="54565A"/>
                </a:solidFill>
                <a:latin typeface="+mj-lt"/>
                <a:cs typeface="Arial Black"/>
              </a:rPr>
              <a:t>мы</a:t>
            </a:r>
            <a:r>
              <a:rPr sz="2800" spc="-30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75" dirty="0">
                <a:solidFill>
                  <a:srgbClr val="54565A"/>
                </a:solidFill>
                <a:latin typeface="+mj-lt"/>
                <a:cs typeface="Arial Black"/>
              </a:rPr>
              <a:t>говорили</a:t>
            </a:r>
            <a:r>
              <a:rPr sz="2800" spc="-29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580" dirty="0">
                <a:solidFill>
                  <a:srgbClr val="54565A"/>
                </a:solidFill>
                <a:latin typeface="+mj-lt"/>
                <a:cs typeface="Arial Black"/>
              </a:rPr>
              <a:t>—</a:t>
            </a:r>
            <a:r>
              <a:rPr sz="2800" spc="-229" dirty="0">
                <a:solidFill>
                  <a:srgbClr val="54565A"/>
                </a:solidFill>
                <a:latin typeface="+mj-lt"/>
                <a:cs typeface="Arial Black"/>
              </a:rPr>
              <a:t> смена</a:t>
            </a:r>
            <a:r>
              <a:rPr sz="2800" spc="-27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95" dirty="0">
                <a:solidFill>
                  <a:srgbClr val="54565A"/>
                </a:solidFill>
                <a:latin typeface="+mj-lt"/>
                <a:cs typeface="Arial Black"/>
              </a:rPr>
              <a:t>эмоций,</a:t>
            </a:r>
            <a:r>
              <a:rPr sz="2800" spc="-27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15" dirty="0">
                <a:solidFill>
                  <a:srgbClr val="54565A"/>
                </a:solidFill>
                <a:latin typeface="+mj-lt"/>
                <a:cs typeface="Arial Black"/>
              </a:rPr>
              <a:t>самопознание,</a:t>
            </a:r>
            <a:r>
              <a:rPr sz="2800" spc="-26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85" dirty="0">
                <a:solidFill>
                  <a:srgbClr val="54565A"/>
                </a:solidFill>
                <a:latin typeface="+mj-lt"/>
                <a:cs typeface="Arial Black"/>
              </a:rPr>
              <a:t>важность</a:t>
            </a:r>
            <a:r>
              <a:rPr sz="2800" spc="-28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95" dirty="0">
                <a:solidFill>
                  <a:srgbClr val="54565A"/>
                </a:solidFill>
                <a:latin typeface="+mj-lt"/>
                <a:cs typeface="Arial Black"/>
              </a:rPr>
              <a:t>друзей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305" dirty="0">
                <a:solidFill>
                  <a:srgbClr val="54565A"/>
                </a:solidFill>
                <a:latin typeface="+mj-lt"/>
                <a:cs typeface="Arial Black"/>
              </a:rPr>
              <a:t>и </a:t>
            </a:r>
            <a:r>
              <a:rPr sz="2800" spc="-165" dirty="0">
                <a:solidFill>
                  <a:srgbClr val="54565A"/>
                </a:solidFill>
                <a:latin typeface="+mj-lt"/>
                <a:cs typeface="Arial Black"/>
              </a:rPr>
              <a:t>внутренние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55" dirty="0">
                <a:solidFill>
                  <a:srgbClr val="54565A"/>
                </a:solidFill>
                <a:latin typeface="+mj-lt"/>
                <a:cs typeface="Arial Black"/>
              </a:rPr>
              <a:t>противоречия</a:t>
            </a:r>
            <a:r>
              <a:rPr sz="2800" spc="-25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530" dirty="0">
                <a:solidFill>
                  <a:srgbClr val="54565A"/>
                </a:solidFill>
                <a:latin typeface="+mj-lt"/>
                <a:cs typeface="Arial Black"/>
              </a:rPr>
              <a:t>—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0" dirty="0" err="1" smtClean="0">
                <a:solidFill>
                  <a:srgbClr val="54565A"/>
                </a:solidFill>
                <a:latin typeface="+mj-lt"/>
                <a:cs typeface="Arial Black"/>
              </a:rPr>
              <a:t>являются</a:t>
            </a:r>
            <a:r>
              <a:rPr lang="ru-RU" sz="2800" spc="-1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60" dirty="0" err="1" smtClean="0">
                <a:solidFill>
                  <a:srgbClr val="54565A"/>
                </a:solidFill>
                <a:latin typeface="+mj-lt"/>
                <a:cs typeface="Arial Black"/>
              </a:rPr>
              <a:t>естественной</a:t>
            </a:r>
            <a:r>
              <a:rPr sz="2800" spc="-229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90" dirty="0">
                <a:solidFill>
                  <a:srgbClr val="54565A"/>
                </a:solidFill>
                <a:latin typeface="+mj-lt"/>
                <a:cs typeface="Arial Black"/>
              </a:rPr>
              <a:t>частью</a:t>
            </a:r>
            <a:r>
              <a:rPr sz="2800" spc="-26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04" dirty="0">
                <a:solidFill>
                  <a:srgbClr val="54565A"/>
                </a:solidFill>
                <a:latin typeface="+mj-lt"/>
                <a:cs typeface="Arial Black"/>
              </a:rPr>
              <a:t>взросления.</a:t>
            </a:r>
            <a:r>
              <a:rPr sz="2800" spc="-27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endParaRPr lang="ru-RU" sz="2800" spc="-27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54610" algn="just">
              <a:lnSpc>
                <a:spcPts val="2900"/>
              </a:lnSpc>
              <a:spcBef>
                <a:spcPts val="95"/>
              </a:spcBef>
            </a:pPr>
            <a:endParaRPr lang="ru-RU" sz="2800" spc="-270" dirty="0" smtClean="0">
              <a:solidFill>
                <a:srgbClr val="54565A"/>
              </a:solidFill>
              <a:latin typeface="+mj-lt"/>
              <a:cs typeface="Arial Black"/>
            </a:endParaRPr>
          </a:p>
          <a:p>
            <a:pPr marL="12700" marR="54610" algn="just">
              <a:lnSpc>
                <a:spcPts val="2900"/>
              </a:lnSpc>
              <a:spcBef>
                <a:spcPts val="95"/>
              </a:spcBef>
            </a:pPr>
            <a:r>
              <a:rPr sz="2800" spc="-215" dirty="0" err="1" smtClean="0">
                <a:solidFill>
                  <a:srgbClr val="54565A"/>
                </a:solidFill>
                <a:latin typeface="+mj-lt"/>
                <a:cs typeface="Arial Black"/>
              </a:rPr>
              <a:t>Принимайте</a:t>
            </a:r>
            <a:r>
              <a:rPr sz="2800" spc="-240" dirty="0" smtClean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305" dirty="0">
                <a:solidFill>
                  <a:srgbClr val="54565A"/>
                </a:solidFill>
                <a:latin typeface="+mj-lt"/>
                <a:cs typeface="Arial Black"/>
              </a:rPr>
              <a:t>и </a:t>
            </a:r>
            <a:r>
              <a:rPr sz="2800" spc="-150" dirty="0">
                <a:solidFill>
                  <a:srgbClr val="54565A"/>
                </a:solidFill>
                <a:latin typeface="+mj-lt"/>
                <a:cs typeface="Arial Black"/>
              </a:rPr>
              <a:t>цените</a:t>
            </a:r>
            <a:r>
              <a:rPr sz="2800" spc="-29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75" dirty="0">
                <a:solidFill>
                  <a:srgbClr val="54565A"/>
                </a:solidFill>
                <a:latin typeface="+mj-lt"/>
                <a:cs typeface="Arial Black"/>
              </a:rPr>
              <a:t>себя</a:t>
            </a:r>
            <a:r>
              <a:rPr sz="2800" spc="-29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145" dirty="0">
                <a:solidFill>
                  <a:srgbClr val="54565A"/>
                </a:solidFill>
                <a:latin typeface="+mj-lt"/>
                <a:cs typeface="Arial Black"/>
              </a:rPr>
              <a:t>во</a:t>
            </a:r>
            <a:r>
              <a:rPr sz="2800" spc="-29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10" dirty="0">
                <a:solidFill>
                  <a:srgbClr val="54565A"/>
                </a:solidFill>
                <a:latin typeface="+mj-lt"/>
                <a:cs typeface="Arial Black"/>
              </a:rPr>
              <a:t>всех</a:t>
            </a:r>
            <a:r>
              <a:rPr sz="2800" spc="-305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215" dirty="0">
                <a:solidFill>
                  <a:srgbClr val="54565A"/>
                </a:solidFill>
                <a:latin typeface="+mj-lt"/>
                <a:cs typeface="Arial Black"/>
              </a:rPr>
              <a:t>своих</a:t>
            </a:r>
            <a:r>
              <a:rPr sz="2800" spc="-310" dirty="0">
                <a:solidFill>
                  <a:srgbClr val="54565A"/>
                </a:solidFill>
                <a:latin typeface="+mj-lt"/>
                <a:cs typeface="Arial Black"/>
              </a:rPr>
              <a:t> </a:t>
            </a:r>
            <a:r>
              <a:rPr sz="2800" spc="-60" dirty="0">
                <a:solidFill>
                  <a:srgbClr val="54565A"/>
                </a:solidFill>
                <a:latin typeface="+mj-lt"/>
                <a:cs typeface="Arial Black"/>
              </a:rPr>
              <a:t>проявлениях!</a:t>
            </a:r>
            <a:endParaRPr sz="2800" dirty="0">
              <a:latin typeface="+mj-lt"/>
              <a:cs typeface="Arial Black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790043" y="7667665"/>
            <a:ext cx="1759585" cy="487680"/>
            <a:chOff x="12790043" y="7667665"/>
            <a:chExt cx="1759585" cy="487680"/>
          </a:xfrm>
        </p:grpSpPr>
        <p:sp>
          <p:nvSpPr>
            <p:cNvPr id="6" name="object 6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1746758" y="0"/>
                  </a:moveTo>
                  <a:lnTo>
                    <a:pt x="0" y="0"/>
                  </a:lnTo>
                  <a:lnTo>
                    <a:pt x="0" y="474560"/>
                  </a:lnTo>
                  <a:lnTo>
                    <a:pt x="1746758" y="474560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796393" y="7674015"/>
              <a:ext cx="1746885" cy="474980"/>
            </a:xfrm>
            <a:custGeom>
              <a:avLst/>
              <a:gdLst/>
              <a:ahLst/>
              <a:cxnLst/>
              <a:rect l="l" t="t" r="r" b="b"/>
              <a:pathLst>
                <a:path w="1746884" h="474979">
                  <a:moveTo>
                    <a:pt x="0" y="474560"/>
                  </a:moveTo>
                  <a:lnTo>
                    <a:pt x="1746758" y="474560"/>
                  </a:lnTo>
                  <a:lnTo>
                    <a:pt x="1746758" y="0"/>
                  </a:lnTo>
                  <a:lnTo>
                    <a:pt x="0" y="0"/>
                  </a:lnTo>
                  <a:lnTo>
                    <a:pt x="0" y="47456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28650" y="7557007"/>
            <a:ext cx="13512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35" dirty="0">
                <a:solidFill>
                  <a:srgbClr val="54565A"/>
                </a:solidFill>
                <a:latin typeface="Arial Black"/>
                <a:cs typeface="Arial Black"/>
              </a:rPr>
              <a:t>Все</a:t>
            </a:r>
            <a:r>
              <a:rPr sz="1200" spc="-150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200" spc="-70" dirty="0">
                <a:solidFill>
                  <a:srgbClr val="54565A"/>
                </a:solidFill>
                <a:latin typeface="Arial Black"/>
                <a:cs typeface="Arial Black"/>
              </a:rPr>
              <a:t>о</a:t>
            </a:r>
            <a:r>
              <a:rPr sz="1200" spc="-155" dirty="0">
                <a:solidFill>
                  <a:srgbClr val="54565A"/>
                </a:solidFill>
                <a:latin typeface="Arial Black"/>
                <a:cs typeface="Arial Black"/>
              </a:rPr>
              <a:t> </a:t>
            </a:r>
            <a:r>
              <a:rPr sz="1200" spc="-75" dirty="0">
                <a:solidFill>
                  <a:srgbClr val="54565A"/>
                </a:solidFill>
                <a:latin typeface="Arial Black"/>
                <a:cs typeface="Arial Black"/>
              </a:rPr>
              <a:t>подростках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47636" y="7531684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461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786</Words>
  <Application>Microsoft Office PowerPoint</Application>
  <PresentationFormat>Произвольный</PresentationFormat>
  <Paragraphs>80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 Black</vt:lpstr>
      <vt:lpstr>Calibri</vt:lpstr>
      <vt:lpstr>Georgia</vt:lpstr>
      <vt:lpstr>Tahoma</vt:lpstr>
      <vt:lpstr>Times New Roman</vt:lpstr>
      <vt:lpstr>Office Theme</vt:lpstr>
      <vt:lpstr>Все о подростках</vt:lpstr>
      <vt:lpstr>Твой личный герб</vt:lpstr>
      <vt:lpstr>Презентация PowerPoint</vt:lpstr>
      <vt:lpstr>Подростковый возраст: что происходит?</vt:lpstr>
      <vt:lpstr>Поиск себя</vt:lpstr>
      <vt:lpstr>Герои и героини</vt:lpstr>
      <vt:lpstr>Презентация PowerPoint</vt:lpstr>
      <vt:lpstr>Интересные вопросы. Придумайте два вопроса: один — нейтральный, другой — личный. </vt:lpstr>
      <vt:lpstr>Прими своё путешествие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Валентина Горбатюк</cp:lastModifiedBy>
  <cp:revision>9</cp:revision>
  <dcterms:created xsi:type="dcterms:W3CDTF">2025-09-01T08:03:12Z</dcterms:created>
  <dcterms:modified xsi:type="dcterms:W3CDTF">2025-09-02T08:07:54Z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2025-08-20T00:00:00Z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2025-09-01T00:00:00Z</vt:filetime>
  </property>
  <property fmtid="{D5CDD505-2E9C-101B-9397-08002B2CF9AE}" pid="5" name="Producer">
    <vt:lpwstr>Microsoft® PowerPoint® LTSC</vt:lpwstr>
  </property>
</Properties>
</file>